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0413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5050"/>
    <a:srgbClr val="FF6600"/>
    <a:srgbClr val="FF9966"/>
    <a:srgbClr val="FF33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786" y="-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_U-LEAD\&#1056;&#1045;&#1043;&#1030;&#1054;&#1053;&#1040;&#1051;&#1068;&#1053;&#1048;&#1049;%20&#1056;&#1054;&#1047;&#1042;&#1048;&#1058;&#1054;&#1050;\1_&#1057;&#1045;&#1056;%20&#1054;&#1058;&#1043;\0_2021%20&#1088;&#1110;&#1082;\1_&#1042;&#1110;&#1083;&#1100;&#1096;&#1072;&#1085;&#1082;&#1072;\2_&#1030;&#1030;%20&#1079;&#1072;&#1089;&#1110;&#1076;&#1072;&#1085;&#1085;&#1103;%20&#1056;&#1043;%2006.10\&#1054;&#1087;&#1080;&#1090;&#1091;&#1074;&#1072;&#1085;&#1085;&#1103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4;&#1087;&#1080;&#1090;&#1091;&#1074;&#1072;&#1085;&#1085;&#1103;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7_&#1040;&#1085;&#1072;&#1083;&#1110;&#1079;%20&#1086;&#1087;&#1080;&#1090;&#1091;&#1074;&#1072;&#1085;&#1085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0738643246517372"/>
          <c:y val="5.3581245526127405E-2"/>
          <c:w val="0.65375113567535115"/>
          <c:h val="0.806711805686136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dLbl>
              <c:idx val="0"/>
              <c:spPr/>
              <c:txPr>
                <a:bodyPr/>
                <a:lstStyle/>
                <a:p>
                  <a:pPr lvl="0">
                    <a:defRPr sz="1300" b="1" i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</c:dLbl>
            <c:dLbl>
              <c:idx val="1"/>
              <c:spPr/>
              <c:txPr>
                <a:bodyPr/>
                <a:lstStyle/>
                <a:p>
                  <a:pPr lvl="0">
                    <a:defRPr sz="1300" b="1" i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</c:dLbl>
            <c:dLbl>
              <c:idx val="2"/>
              <c:spPr/>
              <c:txPr>
                <a:bodyPr/>
                <a:lstStyle/>
                <a:p>
                  <a:pPr lvl="0">
                    <a:defRPr sz="1300" b="1" i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</c:dLbl>
            <c:dLbl>
              <c:idx val="3"/>
              <c:spPr/>
              <c:txPr>
                <a:bodyPr/>
                <a:lstStyle/>
                <a:p>
                  <a:pPr lvl="0">
                    <a:defRPr sz="1300" b="1" i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</c:dLbl>
            <c:dLbl>
              <c:idx val="4"/>
              <c:spPr/>
              <c:txPr>
                <a:bodyPr/>
                <a:lstStyle/>
                <a:p>
                  <a:pPr lvl="0">
                    <a:defRPr sz="1300" b="1" i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</c:dLbl>
            <c:txPr>
              <a:bodyPr/>
              <a:lstStyle/>
              <a:p>
                <a:pPr lvl="0">
                  <a:defRPr sz="12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бізнесу'!$A$111:$A$115</c:f>
              <c:strCache>
                <c:ptCount val="5"/>
                <c:pt idx="0">
                  <c:v>після 2020</c:v>
                </c:pt>
                <c:pt idx="1">
                  <c:v>2010-2020</c:v>
                </c:pt>
                <c:pt idx="2">
                  <c:v>2005-2010</c:v>
                </c:pt>
                <c:pt idx="3">
                  <c:v>до 2005</c:v>
                </c:pt>
                <c:pt idx="4">
                  <c:v>до 1990</c:v>
                </c:pt>
              </c:strCache>
            </c:strRef>
          </c:cat>
          <c:val>
            <c:numRef>
              <c:f>'Опитування бізнесу'!$B$111:$B$115</c:f>
              <c:numCache>
                <c:formatCode>General</c:formatCode>
                <c:ptCount val="5"/>
                <c:pt idx="0">
                  <c:v>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1</c:v>
                </c:pt>
              </c:numCache>
            </c:numRef>
          </c:val>
        </c:ser>
        <c:axId val="95638272"/>
        <c:axId val="95639808"/>
      </c:barChart>
      <c:catAx>
        <c:axId val="95638272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8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639808"/>
        <c:crosses val="autoZero"/>
        <c:lblAlgn val="ctr"/>
        <c:lblOffset val="100"/>
      </c:catAx>
      <c:valAx>
        <c:axId val="95639808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638272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4360441274631129"/>
          <c:y val="4.1459943336747317E-2"/>
          <c:w val="0.50471262925815852"/>
          <c:h val="0.806711805686136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4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бізнесу'!$AG$117:$AG$120</c:f>
              <c:strCache>
                <c:ptCount val="4"/>
                <c:pt idx="0">
                  <c:v>Так у поточному році</c:v>
                </c:pt>
                <c:pt idx="1">
                  <c:v>Так у 2024 році</c:v>
                </c:pt>
                <c:pt idx="2">
                  <c:v>Можливо у майбутньому</c:v>
                </c:pt>
                <c:pt idx="3">
                  <c:v>Не плануємо нових інвестицій</c:v>
                </c:pt>
              </c:strCache>
            </c:strRef>
          </c:cat>
          <c:val>
            <c:numRef>
              <c:f>'Опитування бізнесу'!$AH$117:$AH$120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27</c:v>
                </c:pt>
                <c:pt idx="3">
                  <c:v>20</c:v>
                </c:pt>
              </c:numCache>
            </c:numRef>
          </c:val>
        </c:ser>
        <c:axId val="96043776"/>
        <c:axId val="96045312"/>
      </c:barChart>
      <c:catAx>
        <c:axId val="9604377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6045312"/>
        <c:crosses val="autoZero"/>
        <c:lblAlgn val="ctr"/>
        <c:lblOffset val="100"/>
      </c:catAx>
      <c:valAx>
        <c:axId val="96045312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6043776"/>
        <c:crosses val="max"/>
        <c:crossBetween val="between"/>
      </c:valAx>
    </c:plotArea>
    <c:plotVisOnly val="1"/>
  </c:chart>
  <c:spPr>
    <a:noFill/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15"/>
  <c:chart>
    <c:autoTitleDeleted val="1"/>
    <c:plotArea>
      <c:layout>
        <c:manualLayout>
          <c:layoutTarget val="inner"/>
          <c:xMode val="edge"/>
          <c:yMode val="edge"/>
          <c:x val="0.13573007321453237"/>
          <c:y val="7.4613195629085569E-2"/>
          <c:w val="0.60074043376157327"/>
          <c:h val="0.82957525558442125"/>
        </c:manualLayout>
      </c:layout>
      <c:pieChart>
        <c:varyColors val="1"/>
        <c:ser>
          <c:idx val="0"/>
          <c:order val="0"/>
          <c:spPr>
            <a:solidFill>
              <a:srgbClr val="FF5050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CC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uk-UA" sz="2400" b="1" dirty="0" smtClean="0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uk-UA" sz="2400" b="1" dirty="0" smtClean="0"/>
                      <a:t>ак </a:t>
                    </a:r>
                    <a:br>
                      <a:rPr lang="uk-UA" sz="2400" b="1" dirty="0" smtClean="0"/>
                    </a:br>
                    <a:r>
                      <a:rPr lang="en-US" sz="2400" b="1" dirty="0" smtClean="0"/>
                      <a:t>5</a:t>
                    </a:r>
                    <a:r>
                      <a:rPr lang="en-US" sz="2400" b="1" dirty="0"/>
                      <a:t>%</a:t>
                    </a:r>
                  </a:p>
                </c:rich>
              </c:tx>
              <c:spPr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uk-UA" sz="2400" b="1" smtClean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uk-UA" sz="2400" b="1" smtClean="0"/>
                      <a:t>і</a:t>
                    </a:r>
                    <a:br>
                      <a:rPr lang="uk-UA" sz="2400" b="1" smtClean="0"/>
                    </a:br>
                    <a:r>
                      <a:rPr lang="en-US" sz="2400" b="1" smtClean="0"/>
                      <a:t>95</a:t>
                    </a:r>
                    <a:r>
                      <a:rPr lang="en-US" sz="2400" b="1" dirty="0"/>
                      <a:t>%</a:t>
                    </a: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Percent val="1"/>
            <c:showLeaderLines val="1"/>
          </c:dLbls>
          <c:cat>
            <c:strRef>
              <c:f>'Опитування бізнесу'!$AG$126:$AG$127</c:f>
              <c:strCache>
                <c:ptCount val="2"/>
                <c:pt idx="0">
                  <c:v>так </c:v>
                </c:pt>
                <c:pt idx="1">
                  <c:v>ні</c:v>
                </c:pt>
              </c:strCache>
            </c:strRef>
          </c:cat>
          <c:val>
            <c:numRef>
              <c:f>'Опитування бізнесу'!$AH$126:$AH$127</c:f>
              <c:numCache>
                <c:formatCode>General</c:formatCode>
                <c:ptCount val="2"/>
                <c:pt idx="0">
                  <c:v>3</c:v>
                </c:pt>
                <c:pt idx="1">
                  <c:v>62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9374251968503935"/>
          <c:y val="4.1459943336747317E-2"/>
          <c:w val="0.49341023622047386"/>
          <c:h val="0.8909477176060053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4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бізнесу'!$AM$174:$AM$183</c:f>
              <c:strCache>
                <c:ptCount val="10"/>
                <c:pt idx="0">
                  <c:v>Зміна ринкової кон’юнктури</c:v>
                </c:pt>
                <c:pt idx="1">
                  <c:v>Не має можливості розширити виробничі приміщення</c:v>
                </c:pt>
                <c:pt idx="2">
                  <c:v>Відсутність землі для розширення</c:v>
                </c:pt>
                <c:pt idx="3">
                  <c:v>Надмірний податок на землю та нерухоме майно</c:v>
                </c:pt>
                <c:pt idx="4">
                  <c:v>Надмірна вартість оренди комунального майна/землі</c:v>
                </c:pt>
                <c:pt idx="5">
                  <c:v>Відсутність потужностей електрпостачання</c:v>
                </c:pt>
                <c:pt idx="6">
                  <c:v>Відсутність очисних споруд і можливостей їх облаштування</c:v>
                </c:pt>
                <c:pt idx="7">
                  <c:v>Громадський опір розвитку підприємництва</c:v>
                </c:pt>
                <c:pt idx="8">
                  <c:v>Надмірний тиск з боку контролюючих органів</c:v>
                </c:pt>
                <c:pt idx="9">
                  <c:v>Погана транспортна доступність до осн. Ринків та споживачів</c:v>
                </c:pt>
              </c:strCache>
            </c:strRef>
          </c:cat>
          <c:val>
            <c:numRef>
              <c:f>'Опитування бізнесу'!$AN$174:$AN$183</c:f>
              <c:numCache>
                <c:formatCode>General</c:formatCode>
                <c:ptCount val="10"/>
                <c:pt idx="0">
                  <c:v>2</c:v>
                </c:pt>
                <c:pt idx="1">
                  <c:v>14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13</c:v>
                </c:pt>
                <c:pt idx="9">
                  <c:v>4</c:v>
                </c:pt>
              </c:numCache>
            </c:numRef>
          </c:val>
        </c:ser>
        <c:axId val="96216960"/>
        <c:axId val="96218496"/>
      </c:barChart>
      <c:catAx>
        <c:axId val="96216960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6218496"/>
        <c:crosses val="autoZero"/>
        <c:lblAlgn val="ctr"/>
        <c:lblOffset val="100"/>
      </c:catAx>
      <c:valAx>
        <c:axId val="96218496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6216960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9315395119528982"/>
          <c:y val="4.1459943336747317E-2"/>
          <c:w val="0.49382519330354191"/>
          <c:h val="0.864183673161541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3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бізнесу'!$AM$121:$AM$137</c:f>
              <c:strCache>
                <c:ptCount val="17"/>
                <c:pt idx="0">
                  <c:v>Недостатня громадська активність мешканців</c:v>
                </c:pt>
                <c:pt idx="1">
                  <c:v>Безробіття</c:v>
                </c:pt>
                <c:pt idx="2">
                  <c:v>Відсутність можл. Для самореалізації, змістовного дозвілля</c:v>
                </c:pt>
                <c:pt idx="3">
                  <c:v>Несприятливі умови для розвитку підприємництва</c:v>
                </c:pt>
                <c:pt idx="4">
                  <c:v>Засміченість довкілля</c:v>
                </c:pt>
                <c:pt idx="5">
                  <c:v>Забрудненість питної води</c:v>
                </c:pt>
                <c:pt idx="6">
                  <c:v>Недостатня поінформованість про громаду за її межами</c:v>
                </c:pt>
                <c:pt idx="7">
                  <c:v>Поширення злочинності, алкоголізму, наркоманії</c:v>
                </c:pt>
                <c:pt idx="8">
                  <c:v>Зношеність мереж водопостачання та ін.</c:v>
                </c:pt>
                <c:pt idx="9">
                  <c:v>Недостатня підприємливість мешканців громади</c:v>
                </c:pt>
                <c:pt idx="10">
                  <c:v>Відсутність зовн. Інвестицій</c:v>
                </c:pt>
                <c:pt idx="11">
                  <c:v>Відсутність внутрішніх інвестицій</c:v>
                </c:pt>
                <c:pt idx="12">
                  <c:v>Погані дороги в громаді</c:v>
                </c:pt>
                <c:pt idx="13">
                  <c:v>Значна кількість людей старшого працездатного віку</c:v>
                </c:pt>
                <c:pt idx="14">
                  <c:v>Низька якість дошкільної освіти</c:v>
                </c:pt>
                <c:pt idx="15">
                  <c:v>Низька якість середньої освіти</c:v>
                </c:pt>
                <c:pt idx="16">
                  <c:v>Інше</c:v>
                </c:pt>
              </c:strCache>
            </c:strRef>
          </c:cat>
          <c:val>
            <c:numRef>
              <c:f>'Опитування бізнесу'!$AN$121:$AN$137</c:f>
              <c:numCache>
                <c:formatCode>General</c:formatCode>
                <c:ptCount val="17"/>
                <c:pt idx="0">
                  <c:v>23</c:v>
                </c:pt>
                <c:pt idx="1">
                  <c:v>43</c:v>
                </c:pt>
                <c:pt idx="2">
                  <c:v>7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10</c:v>
                </c:pt>
                <c:pt idx="8">
                  <c:v>3</c:v>
                </c:pt>
                <c:pt idx="9">
                  <c:v>9</c:v>
                </c:pt>
                <c:pt idx="10">
                  <c:v>30</c:v>
                </c:pt>
                <c:pt idx="11">
                  <c:v>15</c:v>
                </c:pt>
                <c:pt idx="12">
                  <c:v>15</c:v>
                </c:pt>
                <c:pt idx="13">
                  <c:v>4</c:v>
                </c:pt>
                <c:pt idx="14">
                  <c:v>1</c:v>
                </c:pt>
                <c:pt idx="15">
                  <c:v>5</c:v>
                </c:pt>
                <c:pt idx="16">
                  <c:v>6</c:v>
                </c:pt>
              </c:numCache>
            </c:numRef>
          </c:val>
        </c:ser>
        <c:ser>
          <c:idx val="1"/>
          <c:order val="1"/>
          <c:spPr>
            <a:solidFill>
              <a:srgbClr val="9999FF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бізнесу'!$AM$121:$AM$137</c:f>
              <c:strCache>
                <c:ptCount val="17"/>
                <c:pt idx="0">
                  <c:v>Недостатня громадська активність мешканців</c:v>
                </c:pt>
                <c:pt idx="1">
                  <c:v>Безробіття</c:v>
                </c:pt>
                <c:pt idx="2">
                  <c:v>Відсутність можл. Для самореалізації, змістовного дозвілля</c:v>
                </c:pt>
                <c:pt idx="3">
                  <c:v>Несприятливі умови для розвитку підприємництва</c:v>
                </c:pt>
                <c:pt idx="4">
                  <c:v>Засміченість довкілля</c:v>
                </c:pt>
                <c:pt idx="5">
                  <c:v>Забрудненість питної води</c:v>
                </c:pt>
                <c:pt idx="6">
                  <c:v>Недостатня поінформованість про громаду за її межами</c:v>
                </c:pt>
                <c:pt idx="7">
                  <c:v>Поширення злочинності, алкоголізму, наркоманії</c:v>
                </c:pt>
                <c:pt idx="8">
                  <c:v>Зношеність мереж водопостачання та ін.</c:v>
                </c:pt>
                <c:pt idx="9">
                  <c:v>Недостатня підприємливість мешканців громади</c:v>
                </c:pt>
                <c:pt idx="10">
                  <c:v>Відсутність зовн. Інвестицій</c:v>
                </c:pt>
                <c:pt idx="11">
                  <c:v>Відсутність внутрішніх інвестицій</c:v>
                </c:pt>
                <c:pt idx="12">
                  <c:v>Погані дороги в громаді</c:v>
                </c:pt>
                <c:pt idx="13">
                  <c:v>Значна кількість людей старшого працездатного віку</c:v>
                </c:pt>
                <c:pt idx="14">
                  <c:v>Низька якість дошкільної освіти</c:v>
                </c:pt>
                <c:pt idx="15">
                  <c:v>Низька якість середньої освіти</c:v>
                </c:pt>
                <c:pt idx="16">
                  <c:v>Інше</c:v>
                </c:pt>
              </c:strCache>
            </c:strRef>
          </c:cat>
          <c:val>
            <c:numRef>
              <c:f>'Опитування бізнесу'!$AO$121:$AO$137</c:f>
              <c:numCache>
                <c:formatCode>General</c:formatCode>
                <c:ptCount val="17"/>
              </c:numCache>
            </c:numRef>
          </c:val>
        </c:ser>
        <c:axId val="96268288"/>
        <c:axId val="96269824"/>
      </c:barChart>
      <c:catAx>
        <c:axId val="96268288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6269824"/>
        <c:crosses val="autoZero"/>
        <c:lblAlgn val="ctr"/>
        <c:lblOffset val="100"/>
      </c:catAx>
      <c:valAx>
        <c:axId val="96269824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6268288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5920028403983748"/>
          <c:y val="6.9800553005740895E-2"/>
          <c:w val="0.52708382770646756"/>
          <c:h val="0.8840498210450987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999FF"/>
            </a:solidFill>
            <a:ln cmpd="sng">
              <a:solidFill>
                <a:srgbClr val="000000"/>
              </a:solidFill>
            </a:ln>
          </c:spPr>
          <c:dLbls>
            <c:numFmt formatCode="0.0" sourceLinked="0"/>
            <c:txPr>
              <a:bodyPr/>
              <a:lstStyle/>
              <a:p>
                <a:pPr lvl="0">
                  <a:defRPr sz="13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бізнесу'!$CD$116:$CD$130</c:f>
              <c:strCache>
                <c:ptCount val="15"/>
                <c:pt idx="0">
                  <c:v>Зменшення рівня безробіття</c:v>
                </c:pt>
                <c:pt idx="1">
                  <c:v>Покращення водопостачання</c:v>
                </c:pt>
                <c:pt idx="2">
                  <c:v>Покращення водовідведення</c:v>
                </c:pt>
                <c:pt idx="3">
                  <c:v>Ремонт вулиць</c:v>
                </c:pt>
                <c:pt idx="4">
                  <c:v>Ремонт доріг між поселеннями громади</c:v>
                </c:pt>
                <c:pt idx="5">
                  <c:v>Розвиток МСБ</c:v>
                </c:pt>
                <c:pt idx="6">
                  <c:v>Благоустрій населених пунктів громади</c:v>
                </c:pt>
                <c:pt idx="7">
                  <c:v>Покращення освітлення населених пунктів громади</c:v>
                </c:pt>
                <c:pt idx="8">
                  <c:v>Розвиток сфери дозвілля</c:v>
                </c:pt>
                <c:pt idx="9">
                  <c:v>Розвиток туризму</c:v>
                </c:pt>
                <c:pt idx="10">
                  <c:v>Використання місцевих природних ресурсів</c:v>
                </c:pt>
                <c:pt idx="11">
                  <c:v>Сприяння розвитку промислових підприємств</c:v>
                </c:pt>
                <c:pt idx="12">
                  <c:v>Підтримка кооперативного руху</c:v>
                </c:pt>
                <c:pt idx="13">
                  <c:v>Підтримка фермерства</c:v>
                </c:pt>
                <c:pt idx="14">
                  <c:v>Підтримка агрохолдингів</c:v>
                </c:pt>
              </c:strCache>
            </c:strRef>
          </c:cat>
          <c:val>
            <c:numRef>
              <c:f>'Опитування бізнесу'!$CE$116:$CE$130</c:f>
              <c:numCache>
                <c:formatCode>General</c:formatCode>
                <c:ptCount val="15"/>
                <c:pt idx="0">
                  <c:v>9.2923076923076948</c:v>
                </c:pt>
                <c:pt idx="1">
                  <c:v>6.3384615384615381</c:v>
                </c:pt>
                <c:pt idx="2">
                  <c:v>7.1692307692307695</c:v>
                </c:pt>
                <c:pt idx="3">
                  <c:v>8.661538461538461</c:v>
                </c:pt>
                <c:pt idx="4">
                  <c:v>7.4461538461538463</c:v>
                </c:pt>
                <c:pt idx="5">
                  <c:v>6.9692307692307693</c:v>
                </c:pt>
                <c:pt idx="6">
                  <c:v>6.2307692307692424</c:v>
                </c:pt>
                <c:pt idx="7">
                  <c:v>6.2</c:v>
                </c:pt>
                <c:pt idx="8">
                  <c:v>6.6615384615384388</c:v>
                </c:pt>
                <c:pt idx="9">
                  <c:v>6.5230769230769035</c:v>
                </c:pt>
                <c:pt idx="10">
                  <c:v>8.3230769230769237</c:v>
                </c:pt>
                <c:pt idx="11">
                  <c:v>8.0769230769230749</c:v>
                </c:pt>
                <c:pt idx="12">
                  <c:v>5.6615384615384388</c:v>
                </c:pt>
                <c:pt idx="13">
                  <c:v>5.5384615384615383</c:v>
                </c:pt>
                <c:pt idx="14">
                  <c:v>5.384615384615385</c:v>
                </c:pt>
              </c:numCache>
            </c:numRef>
          </c:val>
        </c:ser>
        <c:axId val="96191616"/>
        <c:axId val="96193536"/>
      </c:barChart>
      <c:catAx>
        <c:axId val="96191616"/>
        <c:scaling>
          <c:orientation val="maxMin"/>
        </c:scaling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6193536"/>
        <c:crosses val="autoZero"/>
        <c:lblAlgn val="ctr"/>
        <c:lblOffset val="100"/>
      </c:catAx>
      <c:valAx>
        <c:axId val="96193536"/>
        <c:scaling>
          <c:orientation val="minMax"/>
          <c:max val="15"/>
        </c:scaling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6191616"/>
        <c:crosses val="max"/>
        <c:crossBetween val="between"/>
      </c:valAx>
    </c:plotArea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1490201785392867"/>
          <c:y val="0.12704943457318468"/>
          <c:w val="0.70196347259295566"/>
          <c:h val="0.73360802543870873"/>
        </c:manualLayout>
      </c:layout>
      <c:pieChart>
        <c:varyColors val="1"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2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24"/>
  <c:chart>
    <c:plotArea>
      <c:layout>
        <c:manualLayout>
          <c:xMode val="edge"/>
          <c:yMode val="edge"/>
          <c:x val="0.1490201785392867"/>
          <c:y val="0.12704943457318602"/>
          <c:w val="0.70196347259295566"/>
          <c:h val="0.73360802543871373"/>
        </c:manualLayout>
      </c:layout>
      <c:pieChart>
        <c:varyColors val="1"/>
        <c:ser>
          <c:idx val="0"/>
          <c:order val="0"/>
          <c:dPt>
            <c:idx val="0"/>
            <c:explosion val="16"/>
          </c:dPt>
          <c:dPt>
            <c:idx val="1"/>
            <c:spPr>
              <a:solidFill>
                <a:srgbClr val="FFCC66"/>
              </a:solidFill>
            </c:spPr>
          </c:dPt>
          <c:dLbls>
            <c:dLbl>
              <c:idx val="0"/>
              <c:layout>
                <c:manualLayout>
                  <c:x val="-0.21781293727684126"/>
                  <c:y val="-8.8288528435671726E-3"/>
                </c:manualLayout>
              </c:layout>
              <c:tx>
                <c:rich>
                  <a:bodyPr/>
                  <a:lstStyle/>
                  <a:p>
                    <a:r>
                      <a:rPr lang="uk-UA" sz="2400" b="1" dirty="0" smtClean="0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uk-UA" sz="2400" b="1" dirty="0" smtClean="0"/>
                      <a:t>ак</a:t>
                    </a:r>
                    <a:br>
                      <a:rPr lang="uk-UA" sz="2400" b="1" dirty="0" smtClean="0"/>
                    </a:br>
                    <a:r>
                      <a:rPr lang="en-US" sz="2400" b="1" dirty="0" smtClean="0"/>
                      <a:t>57</a:t>
                    </a:r>
                    <a:r>
                      <a:rPr lang="en-US" sz="2400" b="1" dirty="0"/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8487073443976954"/>
                  <c:y val="3.2734542643511291E-2"/>
                </c:manualLayout>
              </c:layout>
              <c:tx>
                <c:rich>
                  <a:bodyPr/>
                  <a:lstStyle/>
                  <a:p>
                    <a:r>
                      <a:rPr lang="uk-UA" sz="2400" b="1" dirty="0" smtClean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uk-UA" sz="2400" b="1" dirty="0" smtClean="0"/>
                      <a:t>і</a:t>
                    </a:r>
                    <a:br>
                      <a:rPr lang="uk-UA" sz="2400" b="1" dirty="0" smtClean="0"/>
                    </a:br>
                    <a:r>
                      <a:rPr lang="en-US" sz="2400" b="1" dirty="0" smtClean="0"/>
                      <a:t>43</a:t>
                    </a:r>
                    <a:r>
                      <a:rPr lang="en-US" sz="2400" b="1" dirty="0"/>
                      <a:t>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Percent val="1"/>
            <c:showLeaderLines val="1"/>
          </c:dLbls>
          <c:cat>
            <c:strRef>
              <c:f>'Опитування бізнесу'!$CC$113:$CC$114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'Опитування бізнесу'!$CD$113:$CD$114</c:f>
              <c:numCache>
                <c:formatCode>General</c:formatCode>
                <c:ptCount val="2"/>
                <c:pt idx="0">
                  <c:v>37</c:v>
                </c:pt>
                <c:pt idx="1">
                  <c:v>28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3577441598632932"/>
          <c:y val="4.1459943336747317E-2"/>
          <c:w val="0.55057394435572726"/>
          <c:h val="0.8864218874814561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3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бізнесу'!$CD$132:$CD$142</c:f>
              <c:strCache>
                <c:ptCount val="11"/>
                <c:pt idx="0">
                  <c:v>Харчова промисловість</c:v>
                </c:pt>
                <c:pt idx="1">
                  <c:v>Машинобудування</c:v>
                </c:pt>
                <c:pt idx="2">
                  <c:v>Сільське господарство/рослинництво</c:v>
                </c:pt>
                <c:pt idx="3">
                  <c:v>Сільське господарство/тваринництво</c:v>
                </c:pt>
                <c:pt idx="4">
                  <c:v>Сільське господарство/ягідництво</c:v>
                </c:pt>
                <c:pt idx="5">
                  <c:v>Переробка с/господарської продукції</c:v>
                </c:pt>
                <c:pt idx="6">
                  <c:v>Логістика</c:v>
                </c:pt>
                <c:pt idx="7">
                  <c:v>Легка промисловість</c:v>
                </c:pt>
                <c:pt idx="8">
                  <c:v>Туристичні послуги</c:v>
                </c:pt>
                <c:pt idx="9">
                  <c:v>Виробництво будматеріалів</c:v>
                </c:pt>
                <c:pt idx="10">
                  <c:v>Консультаційні та інші інтелектуальні послуги</c:v>
                </c:pt>
              </c:strCache>
            </c:strRef>
          </c:cat>
          <c:val>
            <c:numRef>
              <c:f>'Опитування бізнесу'!$CE$132:$CE$142</c:f>
              <c:numCache>
                <c:formatCode>General</c:formatCode>
                <c:ptCount val="11"/>
                <c:pt idx="0">
                  <c:v>34</c:v>
                </c:pt>
                <c:pt idx="1">
                  <c:v>8</c:v>
                </c:pt>
                <c:pt idx="2">
                  <c:v>13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22</c:v>
                </c:pt>
                <c:pt idx="7">
                  <c:v>23</c:v>
                </c:pt>
                <c:pt idx="8">
                  <c:v>13</c:v>
                </c:pt>
                <c:pt idx="9">
                  <c:v>14</c:v>
                </c:pt>
                <c:pt idx="10">
                  <c:v>12</c:v>
                </c:pt>
              </c:numCache>
            </c:numRef>
          </c:val>
        </c:ser>
        <c:axId val="95831936"/>
        <c:axId val="95833472"/>
      </c:barChart>
      <c:catAx>
        <c:axId val="9583193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833472"/>
        <c:crosses val="autoZero"/>
        <c:lblAlgn val="ctr"/>
        <c:lblOffset val="100"/>
      </c:catAx>
      <c:valAx>
        <c:axId val="95833472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831936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26164457640898559"/>
          <c:y val="4.4680922047650402E-2"/>
          <c:w val="0.71080839005697105"/>
          <c:h val="0.81430023392472162"/>
        </c:manualLayout>
      </c:layout>
      <c:barChart>
        <c:barDir val="bar"/>
        <c:grouping val="percentStacked"/>
        <c:ser>
          <c:idx val="0"/>
          <c:order val="0"/>
          <c:tx>
            <c:v>задовільна</c:v>
          </c:tx>
          <c:spPr>
            <a:solidFill>
              <a:srgbClr val="00FF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бізнесу'!$CQ$2:$DC$2</c:f>
              <c:strCache>
                <c:ptCount val="13"/>
                <c:pt idx="0">
                  <c:v>Голова громади</c:v>
                </c:pt>
                <c:pt idx="1">
                  <c:v>Заступники голови громади</c:v>
                </c:pt>
                <c:pt idx="2">
                  <c:v>Міська/селищна рада</c:v>
                </c:pt>
                <c:pt idx="3">
                  <c:v>Управління/відділи виконкому</c:v>
                </c:pt>
                <c:pt idx="4">
                  <c:v>Управління поліції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Податковий орган</c:v>
                </c:pt>
                <c:pt idx="8">
                  <c:v>Орган реєстрації бізнесу</c:v>
                </c:pt>
                <c:pt idx="9">
                  <c:v>Сан-епідем 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'Опитування бізнесу'!$CQ$111:$DC$111</c:f>
              <c:numCache>
                <c:formatCode>General</c:formatCode>
                <c:ptCount val="13"/>
                <c:pt idx="0">
                  <c:v>20</c:v>
                </c:pt>
                <c:pt idx="1">
                  <c:v>13</c:v>
                </c:pt>
                <c:pt idx="2">
                  <c:v>16</c:v>
                </c:pt>
                <c:pt idx="3">
                  <c:v>14</c:v>
                </c:pt>
                <c:pt idx="4">
                  <c:v>25</c:v>
                </c:pt>
                <c:pt idx="5">
                  <c:v>12</c:v>
                </c:pt>
                <c:pt idx="6">
                  <c:v>16</c:v>
                </c:pt>
                <c:pt idx="7">
                  <c:v>27</c:v>
                </c:pt>
                <c:pt idx="8">
                  <c:v>21</c:v>
                </c:pt>
                <c:pt idx="9">
                  <c:v>15</c:v>
                </c:pt>
                <c:pt idx="10">
                  <c:v>25</c:v>
                </c:pt>
                <c:pt idx="11">
                  <c:v>8</c:v>
                </c:pt>
                <c:pt idx="12">
                  <c:v>7</c:v>
                </c:pt>
              </c:numCache>
            </c:numRef>
          </c:val>
        </c:ser>
        <c:ser>
          <c:idx val="1"/>
          <c:order val="1"/>
          <c:tx>
            <c:v>частково задовільна</c:v>
          </c:tx>
          <c:spPr>
            <a:solidFill>
              <a:srgbClr val="FFFF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бізнесу'!$CQ$2:$DC$2</c:f>
              <c:strCache>
                <c:ptCount val="13"/>
                <c:pt idx="0">
                  <c:v>Голова громади</c:v>
                </c:pt>
                <c:pt idx="1">
                  <c:v>Заступники голови громади</c:v>
                </c:pt>
                <c:pt idx="2">
                  <c:v>Міська/селищна рада</c:v>
                </c:pt>
                <c:pt idx="3">
                  <c:v>Управління/відділи виконкому</c:v>
                </c:pt>
                <c:pt idx="4">
                  <c:v>Управління поліції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Податковий орган</c:v>
                </c:pt>
                <c:pt idx="8">
                  <c:v>Орган реєстрації бізнесу</c:v>
                </c:pt>
                <c:pt idx="9">
                  <c:v>Сан-епідем 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'Опитування бізнесу'!$CQ$112:$DC$112</c:f>
              <c:numCache>
                <c:formatCode>General</c:formatCode>
                <c:ptCount val="13"/>
                <c:pt idx="0">
                  <c:v>38</c:v>
                </c:pt>
                <c:pt idx="1">
                  <c:v>41</c:v>
                </c:pt>
                <c:pt idx="2">
                  <c:v>42</c:v>
                </c:pt>
                <c:pt idx="3">
                  <c:v>38</c:v>
                </c:pt>
                <c:pt idx="4">
                  <c:v>30</c:v>
                </c:pt>
                <c:pt idx="5">
                  <c:v>35</c:v>
                </c:pt>
                <c:pt idx="6">
                  <c:v>31</c:v>
                </c:pt>
                <c:pt idx="7">
                  <c:v>34</c:v>
                </c:pt>
                <c:pt idx="8">
                  <c:v>35</c:v>
                </c:pt>
                <c:pt idx="9">
                  <c:v>34</c:v>
                </c:pt>
                <c:pt idx="10">
                  <c:v>32</c:v>
                </c:pt>
                <c:pt idx="11">
                  <c:v>24</c:v>
                </c:pt>
                <c:pt idx="12">
                  <c:v>15</c:v>
                </c:pt>
              </c:numCache>
            </c:numRef>
          </c:val>
        </c:ser>
        <c:ser>
          <c:idx val="2"/>
          <c:order val="2"/>
          <c:tx>
            <c:v>незадовільна</c:v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бізнесу'!$CQ$2:$DC$2</c:f>
              <c:strCache>
                <c:ptCount val="13"/>
                <c:pt idx="0">
                  <c:v>Голова громади</c:v>
                </c:pt>
                <c:pt idx="1">
                  <c:v>Заступники голови громади</c:v>
                </c:pt>
                <c:pt idx="2">
                  <c:v>Міська/селищна рада</c:v>
                </c:pt>
                <c:pt idx="3">
                  <c:v>Управління/відділи виконкому</c:v>
                </c:pt>
                <c:pt idx="4">
                  <c:v>Управління поліції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Податковий орган</c:v>
                </c:pt>
                <c:pt idx="8">
                  <c:v>Орган реєстрації бізнесу</c:v>
                </c:pt>
                <c:pt idx="9">
                  <c:v>Сан-епідем 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'Опитування бізнесу'!$CQ$113:$DC$113</c:f>
              <c:numCache>
                <c:formatCode>General</c:formatCode>
                <c:ptCount val="13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11</c:v>
                </c:pt>
                <c:pt idx="7">
                  <c:v>4</c:v>
                </c:pt>
                <c:pt idx="8">
                  <c:v>9</c:v>
                </c:pt>
                <c:pt idx="9">
                  <c:v>10</c:v>
                </c:pt>
                <c:pt idx="10">
                  <c:v>4</c:v>
                </c:pt>
                <c:pt idx="11">
                  <c:v>11</c:v>
                </c:pt>
                <c:pt idx="12">
                  <c:v>9</c:v>
                </c:pt>
              </c:numCache>
            </c:numRef>
          </c:val>
        </c:ser>
        <c:ser>
          <c:idx val="3"/>
          <c:order val="3"/>
          <c:tx>
            <c:v>не було контактів</c:v>
          </c:tx>
          <c:spPr>
            <a:solidFill>
              <a:srgbClr val="00B0F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бізнесу'!$CQ$2:$DC$2</c:f>
              <c:strCache>
                <c:ptCount val="13"/>
                <c:pt idx="0">
                  <c:v>Голова громади</c:v>
                </c:pt>
                <c:pt idx="1">
                  <c:v>Заступники голови громади</c:v>
                </c:pt>
                <c:pt idx="2">
                  <c:v>Міська/селищна рада</c:v>
                </c:pt>
                <c:pt idx="3">
                  <c:v>Управління/відділи виконкому</c:v>
                </c:pt>
                <c:pt idx="4">
                  <c:v>Управління поліції</c:v>
                </c:pt>
                <c:pt idx="5">
                  <c:v>Районні органи влади</c:v>
                </c:pt>
                <c:pt idx="6">
                  <c:v>Центр зайнятості</c:v>
                </c:pt>
                <c:pt idx="7">
                  <c:v>Податковий орган</c:v>
                </c:pt>
                <c:pt idx="8">
                  <c:v>Орган реєстрації бізнесу</c:v>
                </c:pt>
                <c:pt idx="9">
                  <c:v>Сан-епідем станція</c:v>
                </c:pt>
                <c:pt idx="10">
                  <c:v>Пожежна охорона</c:v>
                </c:pt>
                <c:pt idx="11">
                  <c:v>Відділ земельних ресурсів</c:v>
                </c:pt>
                <c:pt idx="12">
                  <c:v>Митниця</c:v>
                </c:pt>
              </c:strCache>
            </c:strRef>
          </c:cat>
          <c:val>
            <c:numRef>
              <c:f>'Опитування бізнесу'!$CQ$114:$DC$114</c:f>
              <c:numCache>
                <c:formatCode>General</c:formatCode>
                <c:ptCount val="13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9</c:v>
                </c:pt>
                <c:pt idx="6">
                  <c:v>7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4</c:v>
                </c:pt>
                <c:pt idx="11">
                  <c:v>22</c:v>
                </c:pt>
                <c:pt idx="12">
                  <c:v>34</c:v>
                </c:pt>
              </c:numCache>
            </c:numRef>
          </c:val>
        </c:ser>
        <c:overlap val="100"/>
        <c:axId val="96380032"/>
        <c:axId val="96381952"/>
      </c:barChart>
      <c:catAx>
        <c:axId val="96380032"/>
        <c:scaling>
          <c:orientation val="maxMin"/>
        </c:scaling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6381952"/>
        <c:crosses val="autoZero"/>
        <c:lblAlgn val="ctr"/>
        <c:lblOffset val="100"/>
      </c:catAx>
      <c:valAx>
        <c:axId val="96381952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0%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638003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2712383519174198"/>
          <c:y val="0.91320547327480839"/>
          <c:w val="0.68978756011203257"/>
          <c:h val="5.9949551174555755E-2"/>
        </c:manualLayout>
      </c:layout>
      <c:txPr>
        <a:bodyPr/>
        <a:lstStyle/>
        <a:p>
          <a:pPr lvl="0">
            <a:defRPr sz="1800" b="0" i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29344066947020264"/>
          <c:y val="3.5595280319689782E-2"/>
          <c:w val="0.66657888595378678"/>
          <c:h val="0.70848171005651361"/>
        </c:manualLayout>
      </c:layout>
      <c:barChart>
        <c:barDir val="bar"/>
        <c:grouping val="percentStacked"/>
        <c:ser>
          <c:idx val="0"/>
          <c:order val="0"/>
          <c:tx>
            <c:v>оцінка 1</c:v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бізнесу'!$DD$116:$DI$116</c:f>
              <c:strCache>
                <c:ptCount val="4"/>
                <c:pt idx="0">
                  <c:v>Голова громади</c:v>
                </c:pt>
                <c:pt idx="1">
                  <c:v>Нетішинська міська рада</c:v>
                </c:pt>
                <c:pt idx="2">
                  <c:v>Виконавчий комітет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бізнесу'!$DD$117:$DI$117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v>оцінка 2</c:v>
          </c:tx>
          <c:spPr>
            <a:solidFill>
              <a:srgbClr val="00B0F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бізнесу'!$DD$116:$DI$116</c:f>
              <c:strCache>
                <c:ptCount val="4"/>
                <c:pt idx="0">
                  <c:v>Голова громади</c:v>
                </c:pt>
                <c:pt idx="1">
                  <c:v>Нетішинська міська рада</c:v>
                </c:pt>
                <c:pt idx="2">
                  <c:v>Виконавчий комітет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бізнесу'!$DD$118:$DI$118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v>оцінка 3</c:v>
          </c:tx>
          <c:spPr>
            <a:solidFill>
              <a:schemeClr val="tx2">
                <a:lumMod val="60000"/>
                <a:lumOff val="40000"/>
              </a:schemeClr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бізнесу'!$DD$116:$DI$116</c:f>
              <c:strCache>
                <c:ptCount val="4"/>
                <c:pt idx="0">
                  <c:v>Голова громади</c:v>
                </c:pt>
                <c:pt idx="1">
                  <c:v>Нетішинська міська рада</c:v>
                </c:pt>
                <c:pt idx="2">
                  <c:v>Виконавчий комітет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бізнесу'!$DD$119:$DI$119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25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v>оцінка 4</c:v>
          </c:tx>
          <c:spPr>
            <a:solidFill>
              <a:srgbClr val="FFFF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бізнесу'!$DD$116:$DI$116</c:f>
              <c:strCache>
                <c:ptCount val="4"/>
                <c:pt idx="0">
                  <c:v>Голова громади</c:v>
                </c:pt>
                <c:pt idx="1">
                  <c:v>Нетішинська міська рада</c:v>
                </c:pt>
                <c:pt idx="2">
                  <c:v>Виконавчий комітет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бізнесу'!$DD$120:$DI$120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18</c:v>
                </c:pt>
                <c:pt idx="3">
                  <c:v>24</c:v>
                </c:pt>
              </c:numCache>
            </c:numRef>
          </c:val>
        </c:ser>
        <c:ser>
          <c:idx val="4"/>
          <c:order val="4"/>
          <c:tx>
            <c:v>оцінка 5</c:v>
          </c:tx>
          <c:spPr>
            <a:solidFill>
              <a:srgbClr val="92D05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бізнесу'!$DD$116:$DI$116</c:f>
              <c:strCache>
                <c:ptCount val="4"/>
                <c:pt idx="0">
                  <c:v>Голова громади</c:v>
                </c:pt>
                <c:pt idx="1">
                  <c:v>Нетішинська міська рада</c:v>
                </c:pt>
                <c:pt idx="2">
                  <c:v>Виконавчий комітет</c:v>
                </c:pt>
                <c:pt idx="3">
                  <c:v>Громада як місце для бізнесу</c:v>
                </c:pt>
              </c:strCache>
            </c:strRef>
          </c:cat>
          <c:val>
            <c:numRef>
              <c:f>'Опитування бізнесу'!$DD$121:$DI$121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</c:ser>
        <c:overlap val="100"/>
        <c:axId val="96508160"/>
        <c:axId val="96518528"/>
      </c:barChart>
      <c:catAx>
        <c:axId val="96508160"/>
        <c:scaling>
          <c:orientation val="maxMin"/>
        </c:scaling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6518528"/>
        <c:crosses val="autoZero"/>
        <c:lblAlgn val="ctr"/>
        <c:lblOffset val="100"/>
      </c:catAx>
      <c:valAx>
        <c:axId val="96518528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0%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650816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0465789671312449"/>
          <c:y val="0.79533303620066353"/>
          <c:w val="0.65537435901161334"/>
          <c:h val="0.20466684165612545"/>
        </c:manualLayout>
      </c:layout>
      <c:txPr>
        <a:bodyPr/>
        <a:lstStyle/>
        <a:p>
          <a:pPr lvl="0">
            <a:defRPr sz="1800" b="0" i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4360441274631129"/>
          <c:y val="4.1459943336747317E-2"/>
          <c:w val="0.50471262925815852"/>
          <c:h val="0.8786071226390864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3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бізнесу'!$B$123:$B$135</c:f>
              <c:strCache>
                <c:ptCount val="13"/>
                <c:pt idx="0">
                  <c:v>Виробництво промислової продукції</c:v>
                </c:pt>
                <c:pt idx="1">
                  <c:v>Виробництво - легка промисловість</c:v>
                </c:pt>
                <c:pt idx="2">
                  <c:v>Виробництво – харчова промисловість</c:v>
                </c:pt>
                <c:pt idx="3">
                  <c:v>Виробництво/переробка с/г продукції</c:v>
                </c:pt>
                <c:pt idx="4">
                  <c:v>Будівництво та ремонт будівель і споруд</c:v>
                </c:pt>
                <c:pt idx="5">
                  <c:v>Оптова торгівля промисловою продукцією</c:v>
                </c:pt>
                <c:pt idx="6">
                  <c:v>Оптова торгівля харчовими продуктами</c:v>
                </c:pt>
                <c:pt idx="7">
                  <c:v>Роздрібна торгівля</c:v>
                </c:pt>
                <c:pt idx="8">
                  <c:v>Електро, водо, тепло постачання</c:v>
                </c:pt>
                <c:pt idx="9">
                  <c:v>Перевезення</c:v>
                </c:pt>
                <c:pt idx="10">
                  <c:v>Постачання інтернет послуг</c:v>
                </c:pt>
                <c:pt idx="11">
                  <c:v>Юридичні, консультаційні послуги</c:v>
                </c:pt>
                <c:pt idx="12">
                  <c:v>Інші послуги</c:v>
                </c:pt>
              </c:strCache>
            </c:strRef>
          </c:cat>
          <c:val>
            <c:numRef>
              <c:f>'Опитування бізнесу'!$C$123:$C$135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  <c:pt idx="7">
                  <c:v>50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9</c:v>
                </c:pt>
              </c:numCache>
            </c:numRef>
          </c:val>
        </c:ser>
        <c:axId val="95676288"/>
        <c:axId val="95677824"/>
      </c:barChart>
      <c:catAx>
        <c:axId val="95676288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4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677824"/>
        <c:crosses val="autoZero"/>
        <c:lblAlgn val="ctr"/>
        <c:lblOffset val="100"/>
      </c:catAx>
      <c:valAx>
        <c:axId val="95677824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676288"/>
        <c:crosses val="max"/>
        <c:crossBetween val="between"/>
      </c:valAx>
    </c:plotArea>
    <c:plotVisOnly val="1"/>
  </c:chart>
  <c:spPr>
    <a:noFill/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8990069991251336"/>
          <c:y val="3.5917557590373357E-2"/>
          <c:w val="0.58804593175853015"/>
          <c:h val="0.806711805686136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3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бізнесу'!$B$117:$B$122</c:f>
              <c:strCache>
                <c:ptCount val="6"/>
                <c:pt idx="0">
                  <c:v>Держава</c:v>
                </c:pt>
                <c:pt idx="1">
                  <c:v>Громада</c:v>
                </c:pt>
                <c:pt idx="2">
                  <c:v>Фіз.особи (в т.ч. ФОП)</c:v>
                </c:pt>
                <c:pt idx="3">
                  <c:v>Українські юр.особи</c:v>
                </c:pt>
                <c:pt idx="4">
                  <c:v>Іноземні суб’єкти</c:v>
                </c:pt>
                <c:pt idx="5">
                  <c:v>Спільне підприємство</c:v>
                </c:pt>
              </c:strCache>
            </c:strRef>
          </c:cat>
          <c:val>
            <c:numRef>
              <c:f>'Опитування бізнесу'!$C$117:$C$122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57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axId val="95554176"/>
        <c:axId val="95588736"/>
      </c:barChart>
      <c:catAx>
        <c:axId val="9555417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4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588736"/>
        <c:crosses val="autoZero"/>
        <c:lblAlgn val="ctr"/>
        <c:lblOffset val="100"/>
      </c:catAx>
      <c:valAx>
        <c:axId val="95588736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554176"/>
        <c:crosses val="max"/>
        <c:crossBetween val="between"/>
      </c:valAx>
    </c:plotArea>
    <c:plotVisOnly val="1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4360441274631129"/>
          <c:y val="4.1459943336747317E-2"/>
          <c:w val="0.50471262925815852"/>
          <c:h val="0.806711805686136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3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бізнесу'!$Q$2:$T$2</c:f>
              <c:strCache>
                <c:ptCount val="4"/>
                <c:pt idx="0">
                  <c:v>У межах району</c:v>
                </c:pt>
                <c:pt idx="1">
                  <c:v>У межах області</c:v>
                </c:pt>
                <c:pt idx="2">
                  <c:v>Інші області України</c:v>
                </c:pt>
                <c:pt idx="3">
                  <c:v>За межі України</c:v>
                </c:pt>
              </c:strCache>
            </c:strRef>
          </c:cat>
          <c:val>
            <c:numRef>
              <c:f>'Опитування бізнесу'!$Q$111:$T$111</c:f>
              <c:numCache>
                <c:formatCode>0.00%</c:formatCode>
                <c:ptCount val="4"/>
                <c:pt idx="0">
                  <c:v>3.0146666666666664</c:v>
                </c:pt>
                <c:pt idx="1">
                  <c:v>0.40200000000000002</c:v>
                </c:pt>
                <c:pt idx="2">
                  <c:v>0.265625</c:v>
                </c:pt>
                <c:pt idx="3">
                  <c:v>2.0833333333333412E-2</c:v>
                </c:pt>
              </c:numCache>
            </c:numRef>
          </c:val>
        </c:ser>
        <c:axId val="95780864"/>
        <c:axId val="95782400"/>
      </c:barChart>
      <c:catAx>
        <c:axId val="95780864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782400"/>
        <c:crosses val="autoZero"/>
        <c:lblAlgn val="ctr"/>
        <c:lblOffset val="100"/>
      </c:catAx>
      <c:valAx>
        <c:axId val="95782400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0.00%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780864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4360441274631129"/>
          <c:y val="4.1459943336747317E-2"/>
          <c:w val="0.50471262925815852"/>
          <c:h val="0.806711805686136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4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бізнесу'!$U$111:$U$114</c:f>
              <c:strCache>
                <c:ptCount val="4"/>
                <c:pt idx="0">
                  <c:v>без змін</c:v>
                </c:pt>
                <c:pt idx="1">
                  <c:v>зростання</c:v>
                </c:pt>
                <c:pt idx="2">
                  <c:v>зменшення</c:v>
                </c:pt>
                <c:pt idx="3">
                  <c:v>припинення діяльності</c:v>
                </c:pt>
              </c:strCache>
            </c:strRef>
          </c:cat>
          <c:val>
            <c:numRef>
              <c:f>'Опитування бізнесу'!$V$111:$V$114</c:f>
              <c:numCache>
                <c:formatCode>General</c:formatCode>
                <c:ptCount val="4"/>
                <c:pt idx="0">
                  <c:v>18</c:v>
                </c:pt>
                <c:pt idx="1">
                  <c:v>40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axId val="95793920"/>
        <c:axId val="95795456"/>
      </c:barChart>
      <c:catAx>
        <c:axId val="95793920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795456"/>
        <c:crosses val="autoZero"/>
        <c:lblAlgn val="ctr"/>
        <c:lblOffset val="100"/>
      </c:catAx>
      <c:valAx>
        <c:axId val="95795456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793920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4360441274631129"/>
          <c:y val="4.1459943336747317E-2"/>
          <c:w val="0.50471262925815852"/>
          <c:h val="0.806711805686136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13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бізнесу'!$V$117:$V$121</c:f>
              <c:strCache>
                <c:ptCount val="5"/>
                <c:pt idx="0">
                  <c:v>Основні постачальники сировини/комплектуючих</c:v>
                </c:pt>
                <c:pt idx="1">
                  <c:v>Основні інвестори</c:v>
                </c:pt>
                <c:pt idx="2">
                  <c:v>Інші підприємства чи їх групи, споріднені за профілем виробництва</c:v>
                </c:pt>
                <c:pt idx="3">
                  <c:v>Основний ринок – покупці продукції</c:v>
                </c:pt>
                <c:pt idx="4">
                  <c:v>Робоча сила</c:v>
                </c:pt>
              </c:strCache>
            </c:strRef>
          </c:cat>
          <c:val>
            <c:numRef>
              <c:f>'Опитування бізнесу'!$W$117:$W$121</c:f>
              <c:numCache>
                <c:formatCode>General</c:formatCode>
                <c:ptCount val="5"/>
                <c:pt idx="0">
                  <c:v>17</c:v>
                </c:pt>
                <c:pt idx="1">
                  <c:v>4</c:v>
                </c:pt>
                <c:pt idx="2">
                  <c:v>10</c:v>
                </c:pt>
                <c:pt idx="3">
                  <c:v>51</c:v>
                </c:pt>
                <c:pt idx="4">
                  <c:v>34</c:v>
                </c:pt>
              </c:numCache>
            </c:numRef>
          </c:val>
        </c:ser>
        <c:axId val="95725056"/>
        <c:axId val="95726592"/>
      </c:barChart>
      <c:catAx>
        <c:axId val="9572505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726592"/>
        <c:crosses val="autoZero"/>
        <c:lblAlgn val="ctr"/>
        <c:lblOffset val="100"/>
      </c:catAx>
      <c:valAx>
        <c:axId val="95726592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725056"/>
        <c:crosses val="max"/>
        <c:crossBetween val="between"/>
      </c:valAx>
    </c:plotArea>
    <c:plotVisOnly val="1"/>
  </c:chart>
  <c:spPr>
    <a:solidFill>
      <a:schemeClr val="tx2">
        <a:lumMod val="20000"/>
        <a:lumOff val="80000"/>
      </a:schemeClr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1382784570102894"/>
          <c:y val="4.9108338380779326E-2"/>
          <c:w val="0.82759265021601869"/>
          <c:h val="0.714317464163133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cmpd="sng">
              <a:solidFill>
                <a:srgbClr val="000000"/>
              </a:solidFill>
            </a:ln>
          </c:spPr>
          <c:dPt>
            <c:idx val="0"/>
            <c:spPr>
              <a:solidFill>
                <a:srgbClr val="0070C0"/>
              </a:solidFill>
              <a:ln cmpd="sng"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 cmpd="sng">
                <a:solidFill>
                  <a:srgbClr val="000000"/>
                </a:solidFill>
              </a:ln>
            </c:spPr>
          </c:dPt>
          <c:dPt>
            <c:idx val="2"/>
            <c:spPr>
              <a:solidFill>
                <a:srgbClr val="0070C0"/>
              </a:solidFill>
              <a:ln cmpd="sng"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0070C0"/>
              </a:solidFill>
              <a:ln cmpd="sng"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 lvl="0">
                  <a:defRPr sz="140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бізнесу'!$AB$114:$AE$114</c:f>
              <c:strCache>
                <c:ptCount val="4"/>
                <c:pt idx="0">
                  <c:v>2023 рік</c:v>
                </c:pt>
                <c:pt idx="1">
                  <c:v>2022 рік</c:v>
                </c:pt>
                <c:pt idx="2">
                  <c:v>2018 рік</c:v>
                </c:pt>
                <c:pt idx="3">
                  <c:v>2024 рік</c:v>
                </c:pt>
              </c:strCache>
            </c:strRef>
          </c:cat>
          <c:val>
            <c:numRef>
              <c:f>'Опитування бізнесу'!$AB$115:$AE$115</c:f>
              <c:numCache>
                <c:formatCode>_(* #,##0_);_(* \(#,##0\);_(* "-"??_);_(@_)</c:formatCode>
                <c:ptCount val="4"/>
                <c:pt idx="0">
                  <c:v>224</c:v>
                </c:pt>
                <c:pt idx="1">
                  <c:v>203</c:v>
                </c:pt>
                <c:pt idx="2">
                  <c:v>164</c:v>
                </c:pt>
                <c:pt idx="3">
                  <c:v>259</c:v>
                </c:pt>
              </c:numCache>
            </c:numRef>
          </c:val>
        </c:ser>
        <c:axId val="95888128"/>
        <c:axId val="95890048"/>
      </c:barChart>
      <c:catAx>
        <c:axId val="95888128"/>
        <c:scaling>
          <c:orientation val="minMax"/>
        </c:scaling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/>
          <a:lstStyle/>
          <a:p>
            <a:pPr lvl="0">
              <a:defRPr sz="12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890048"/>
        <c:crosses val="autoZero"/>
        <c:lblAlgn val="ctr"/>
        <c:lblOffset val="100"/>
      </c:catAx>
      <c:valAx>
        <c:axId val="95890048"/>
        <c:scaling>
          <c:orientation val="minMax"/>
        </c:scaling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_(* #,##0_);_(* \(#,##0\);_(* &quot;-&quot;??_);_(@_)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88812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1893509751154524"/>
          <c:y val="0.12871350065616799"/>
          <c:w val="0.76765161668621751"/>
          <c:h val="0.6813824639107584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cmpd="sng">
              <a:solidFill>
                <a:srgbClr val="000000"/>
              </a:solidFill>
            </a:ln>
          </c:spPr>
          <c:dLbls>
            <c:dLbl>
              <c:idx val="0"/>
              <c:spPr/>
              <c:txPr>
                <a:bodyPr/>
                <a:lstStyle/>
                <a:p>
                  <a:pPr lvl="0">
                    <a:defRPr sz="1300" b="1" i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</c:dLbl>
            <c:dLbl>
              <c:idx val="1"/>
              <c:layout>
                <c:manualLayout>
                  <c:x val="-1.7730496453900709E-3"/>
                  <c:y val="9.8039215686274508E-3"/>
                </c:manualLayout>
              </c:layout>
              <c:spPr/>
              <c:txPr>
                <a:bodyPr/>
                <a:lstStyle/>
                <a:p>
                  <a:pPr lvl="0">
                    <a:defRPr sz="1300" b="1" i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Val val="1"/>
            </c:dLbl>
            <c:dLbl>
              <c:idx val="2"/>
              <c:spPr/>
              <c:txPr>
                <a:bodyPr/>
                <a:lstStyle/>
                <a:p>
                  <a:pPr lvl="0">
                    <a:defRPr sz="1300" b="1" i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</c:dLbl>
            <c:txPr>
              <a:bodyPr/>
              <a:lstStyle/>
              <a:p>
                <a:pPr lvl="0">
                  <a:defRPr sz="1050" b="1" i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'Опитування бізнесу'!$AE$117:$AE$119</c:f>
              <c:strCache>
                <c:ptCount val="3"/>
                <c:pt idx="0">
                  <c:v>так </c:v>
                </c:pt>
                <c:pt idx="1">
                  <c:v>очікуємо</c:v>
                </c:pt>
                <c:pt idx="2">
                  <c:v>ні</c:v>
                </c:pt>
              </c:strCache>
            </c:strRef>
          </c:cat>
          <c:val>
            <c:numRef>
              <c:f>'Опитування бізнесу'!$AF$117:$AF$119</c:f>
              <c:numCache>
                <c:formatCode>General</c:formatCode>
                <c:ptCount val="3"/>
                <c:pt idx="0">
                  <c:v>18</c:v>
                </c:pt>
                <c:pt idx="1">
                  <c:v>9</c:v>
                </c:pt>
                <c:pt idx="2">
                  <c:v>38</c:v>
                </c:pt>
              </c:numCache>
            </c:numRef>
          </c:val>
        </c:ser>
        <c:axId val="95919488"/>
        <c:axId val="95929856"/>
      </c:barChart>
      <c:catAx>
        <c:axId val="95919488"/>
        <c:scaling>
          <c:orientation val="maxMin"/>
        </c:scaling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/>
          <a:lstStyle/>
          <a:p>
            <a:pPr lvl="0">
              <a:defRPr sz="14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5929856"/>
        <c:crosses val="autoZero"/>
        <c:lblAlgn val="ctr"/>
        <c:lblOffset val="100"/>
      </c:catAx>
      <c:valAx>
        <c:axId val="95929856"/>
        <c:scaling>
          <c:orientation val="minMax"/>
          <c:max val="50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0" sourceLinked="0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5919488"/>
        <c:crosses val="max"/>
        <c:crossBetween val="between"/>
        <c:majorUnit val="10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0.36544651430766539"/>
          <c:y val="5.3435373618562765E-2"/>
          <c:w val="0.60909619529266157"/>
          <c:h val="0.68563804524434468"/>
        </c:manualLayout>
      </c:layout>
      <c:barChart>
        <c:barDir val="bar"/>
        <c:grouping val="percentStacked"/>
        <c:ser>
          <c:idx val="0"/>
          <c:order val="0"/>
          <c:tx>
            <c:v>так</c:v>
          </c:tx>
          <c:spPr>
            <a:solidFill>
              <a:srgbClr val="9999FF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бізнесу'!$AG$129:$AG$131</c:f>
              <c:strCache>
                <c:ptCount val="3"/>
                <c:pt idx="0">
                  <c:v>Розширення у громаді</c:v>
                </c:pt>
                <c:pt idx="1">
                  <c:v>Розширення в інших населених пунктах громади</c:v>
                </c:pt>
                <c:pt idx="2">
                  <c:v>Перенести бізнес в іншу громаду</c:v>
                </c:pt>
              </c:strCache>
            </c:strRef>
          </c:cat>
          <c:val>
            <c:numRef>
              <c:f>'Опитування бізнесу'!$AH$129:$AH$131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v>можливо</c:v>
          </c:tx>
          <c:spPr>
            <a:solidFill>
              <a:srgbClr val="FFFF00"/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бізнесу'!$AG$129:$AG$131</c:f>
              <c:strCache>
                <c:ptCount val="3"/>
                <c:pt idx="0">
                  <c:v>Розширення у громаді</c:v>
                </c:pt>
                <c:pt idx="1">
                  <c:v>Розширення в інших населених пунктах громади</c:v>
                </c:pt>
                <c:pt idx="2">
                  <c:v>Перенести бізнес в іншу громаду</c:v>
                </c:pt>
              </c:strCache>
            </c:strRef>
          </c:cat>
          <c:val>
            <c:numRef>
              <c:f>'Опитування бізнесу'!$AI$129:$AI$131</c:f>
              <c:numCache>
                <c:formatCode>General</c:formatCode>
                <c:ptCount val="3"/>
                <c:pt idx="0">
                  <c:v>27</c:v>
                </c:pt>
                <c:pt idx="1">
                  <c:v>21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v>ні</c:v>
          </c:tx>
          <c:spPr>
            <a:solidFill>
              <a:schemeClr val="accent6">
                <a:lumMod val="60000"/>
                <a:lumOff val="40000"/>
              </a:schemeClr>
            </a:solidFill>
            <a:ln cmpd="sng">
              <a:solidFill>
                <a:srgbClr val="000000"/>
              </a:solidFill>
            </a:ln>
          </c:spPr>
          <c:cat>
            <c:strRef>
              <c:f>'Опитування бізнесу'!$AG$129:$AG$131</c:f>
              <c:strCache>
                <c:ptCount val="3"/>
                <c:pt idx="0">
                  <c:v>Розширення у громаді</c:v>
                </c:pt>
                <c:pt idx="1">
                  <c:v>Розширення в інших населених пунктах громади</c:v>
                </c:pt>
                <c:pt idx="2">
                  <c:v>Перенести бізнес в іншу громаду</c:v>
                </c:pt>
              </c:strCache>
            </c:strRef>
          </c:cat>
          <c:val>
            <c:numRef>
              <c:f>'Опитування бізнесу'!$AJ$129:$AJ$131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62</c:v>
                </c:pt>
              </c:numCache>
            </c:numRef>
          </c:val>
        </c:ser>
        <c:overlap val="100"/>
        <c:axId val="96115328"/>
        <c:axId val="96121600"/>
      </c:barChart>
      <c:catAx>
        <c:axId val="96115328"/>
        <c:scaling>
          <c:orientation val="maxMin"/>
        </c:scaling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/>
          <a:lstStyle/>
          <a:p>
            <a:pPr lvl="0">
              <a:defRPr sz="1600" b="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6121600"/>
        <c:crosses val="autoZero"/>
        <c:lblAlgn val="ctr"/>
        <c:lblOffset val="100"/>
      </c:catAx>
      <c:valAx>
        <c:axId val="96121600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uk-UA"/>
              </a:p>
            </c:rich>
          </c:tx>
          <c:layout/>
        </c:title>
        <c:numFmt formatCode="0%" sourceLinked="1"/>
        <c:majorTickMark val="none"/>
        <c:tickLblPos val="nextTo"/>
        <c:spPr>
          <a:ln/>
        </c:spPr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uk-UA"/>
          </a:p>
        </c:txPr>
        <c:crossAx val="9611532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5025894629025032"/>
          <c:y val="0.79372984626921905"/>
          <c:w val="0.32021690886200416"/>
          <c:h val="0.20627007365176003"/>
        </c:manualLayout>
      </c:layout>
      <c:txPr>
        <a:bodyPr/>
        <a:lstStyle/>
        <a:p>
          <a:pPr lvl="0">
            <a:defRPr sz="1800" b="0" i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36D5-09E0-4AFB-9309-F29F04E4B608}" type="datetimeFigureOut">
              <a:rPr lang="uk-UA" smtClean="0"/>
              <a:pPr/>
              <a:t>26.07.2023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A3263-2A18-4B16-A156-344455E3881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3263-2A18-4B16-A156-344455E38814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ellow car running on the street between the building during daytime">
            <a:extLst>
              <a:ext uri="{FF2B5EF4-FFF2-40B4-BE49-F238E27FC236}">
                <a16:creationId xmlns="" xmlns:a16="http://schemas.microsoft.com/office/drawing/2014/main" id="{BC75E110-4330-6747-A9EE-0789092FB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93" b="27444"/>
          <a:stretch/>
        </p:blipFill>
        <p:spPr bwMode="auto">
          <a:xfrm>
            <a:off x="4761" y="0"/>
            <a:ext cx="83761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2AD79E-7741-BD42-AE6E-399E0C135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E2639E-BBD6-934C-BBF1-A848C01E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404" y="231713"/>
            <a:ext cx="6118954" cy="2387600"/>
          </a:xfrm>
        </p:spPr>
        <p:txBody>
          <a:bodyPr anchor="b"/>
          <a:lstStyle>
            <a:lvl1pPr algn="r">
              <a:defRPr sz="6000">
                <a:solidFill>
                  <a:srgbClr val="1893D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5E04A8-07C3-594B-A45C-88AAF8369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404" y="2711388"/>
            <a:ext cx="6118954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37B4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7229A-128E-0F41-A8D9-724494ED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D50EB5-6633-7241-A73A-2EF298C7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0A81B8-7219-0A46-BA76-45955B23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6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42FE5-507F-5E47-86F5-1121FA5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6F2AAC-284E-1E43-AD92-C71CF305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8D9C9-BC2C-9F4B-82B7-327C669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0946-9A0A-514A-9456-1419BB26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3C110B-CF89-B346-BDB9-AA8A5CFC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245190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6A0752-C3A7-5E42-A4CC-9561F98D0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A645FC-B888-6C4E-890B-1DD066739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20673-FCD8-7B44-81EE-6FF968B5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5B09F3-1F19-2E48-812C-FD3ECDA9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D9C79-979D-9B46-A451-459D8DDD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104470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58A4F778-D8DF-42FD-B154-2F4B2C202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0793C3B-AAD0-4446-A423-B0EB8EE2A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E9F08BF-E500-4B58-9AA3-B4517E83CE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92755" y="-3086"/>
            <a:ext cx="1325938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" name="Bottom Right">
            <a:extLst>
              <a:ext uri="{FF2B5EF4-FFF2-40B4-BE49-F238E27FC236}">
                <a16:creationId xmlns="" xmlns:a16="http://schemas.microsoft.com/office/drawing/2014/main" id="{6DE93ED8-FDE6-418E-A743-2B368C71F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="" xmlns:a16="http://schemas.microsoft.com/office/drawing/2014/main" id="{25190812-FA8A-4CB5-85A8-5DDFF8C94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3C81E55-0711-4E01-975D-4649E53C86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813"/>
            <a:ext cx="560462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=""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296" y="2384475"/>
            <a:ext cx="560735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=""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1392" y="558801"/>
            <a:ext cx="4817436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=""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8217" y="3503613"/>
            <a:ext cx="4817436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=""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8" name="Footer Placeholder 9">
            <a:extLst>
              <a:ext uri="{FF2B5EF4-FFF2-40B4-BE49-F238E27FC236}">
                <a16:creationId xmlns=""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9" name="Slide Number Placeholder 10">
            <a:extLst>
              <a:ext uri="{FF2B5EF4-FFF2-40B4-BE49-F238E27FC236}">
                <a16:creationId xmlns=""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424964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xmlns="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32" y="381000"/>
            <a:ext cx="10676753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333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xmlns="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333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xmlns="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32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xmlns="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8936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8937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8936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xmlns="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7543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7542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7542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xmlns="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6146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xmlns="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6146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xmlns="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146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xmlns="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333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333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xmlns="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332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xmlns="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8936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xmlns="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8937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xmlns="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8936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xmlns="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7543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xmlns="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7542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xmlns="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7542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xmlns="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6146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xmlns="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6146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xmlns="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146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200572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EBD1B-8034-0843-BA93-416549D1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A67A17-A7BC-DE4D-9B36-315CC377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F29467-5A16-B145-A60F-702DBC20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B5F77-1DF8-F94C-917D-D1DF87A2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8AA61-A119-3746-9A94-58653D2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8F1E3-1F80-4E38-A39F-679B8E0B99F7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1103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588C16-65E4-4141-B617-A0657BDE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40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8EBBCC-866C-E348-8228-6D037F552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5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7FCBD3-3A29-8148-BD56-F6F6F094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F4547B-EAF5-0C45-9AD7-EEA34826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105324-4BF0-5440-AF67-2EA50BC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67EFE-C212-427B-A35B-2C96BC5CB0D8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228776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8C330-1871-7A46-82BC-2A469E4C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12F364-2AD6-2F45-982F-622FB74BA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001BFA-AB0B-3448-BF96-AC7ACB88D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F4747E-D51F-EF4D-8985-7AEDF671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E30115-92CB-9C48-8A37-6AE1BB27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2DB9EB-ABF0-8343-AAB0-0363E3E6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7C70D-8E71-4004-97E9-6FEF695ABD01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7910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830A95-08F0-0A4D-B189-15AFDD50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7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A5A8BF-92B5-A946-AE7F-0AD42ED9A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C2C4A7-E020-D647-A005-F40B4561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3F75D05-99F5-8342-8687-89A10C405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108E783-12B1-0F46-8B17-D364E1F42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7F1F63-2F46-5642-9AAB-7B493464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614ABC8-2762-F64F-9A24-0556EA69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9B86F8-6CDB-1B4F-BD33-6E72C60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95269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0C2C7-B9B0-7848-84A7-FEBB7786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123827-6148-ED49-9681-9CCA0C93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B42C9A-9BDD-814E-A9C5-A4CFEC08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805F13-A042-7D4E-B51F-7562E81C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17457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A0C2D8-7314-B440-BDD8-19C640E1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017752-02E7-EF4A-AF17-7C248E28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9E8BE7-E967-074A-BEF6-A215E16F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25107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38DD8-2569-CA4E-8194-A843E319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9F89BA-B24E-E048-A605-CF50D3B5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E5A897-F7CB-CC48-9A7E-FA4B8F670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448F1D-5CAD-3D42-A1B3-534F137D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89330F-AB32-464F-9542-EE5D5306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0814F-F3BC-B04F-BEE4-0BFE066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37484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E7A8B-23B4-E849-84F0-7AE31AA3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7254E2-6E4D-8A4E-8CD0-D48A39777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66DD0D-F16B-C347-AE6D-147E097A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03FF70-C377-4A4B-855B-884A3F02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D5FCF8-4ADE-4B45-8D1B-F5B58CB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07E32-B8D7-7945-B5C4-0E51DF8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5570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FB4514-A69F-7544-B195-08973C4980EB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B83AE3-667D-5147-B80E-D3DABF75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7"/>
            <a:ext cx="105142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F6C6FB-62A6-3047-A9C4-1BD3540EF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AF2BFD-7E72-A447-B686-61BD421C8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477353-AC51-8042-BFED-DD847C177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8E1E81-E0CD-0545-882C-74FA0C64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797473-260B-4ACB-8090-EA023DA20FF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22886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406" y="4694237"/>
            <a:ext cx="10325894" cy="1325563"/>
          </a:xfrm>
        </p:spPr>
        <p:txBody>
          <a:bodyPr>
            <a:normAutofit fontScale="90000"/>
          </a:bodyPr>
          <a:lstStyle/>
          <a:p>
            <a:pPr indent="457200" algn="ctr" eaLnBrk="1" hangingPunct="1"/>
            <a:r>
              <a:rPr lang="uk-UA" altLang="uk-UA" sz="3800" b="1" dirty="0">
                <a:latin typeface="Times New Roman" pitchFamily="18" charset="0"/>
                <a:cs typeface="Times New Roman" pitchFamily="18" charset="0"/>
              </a:rPr>
              <a:t>Результати опитування представників </a:t>
            </a:r>
            <a:r>
              <a:rPr lang="uk-UA" altLang="uk-UA" sz="3800" b="1" dirty="0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en-US" altLang="uk-UA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uk-UA" altLang="uk-UA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міської </a:t>
            </a:r>
            <a:r>
              <a:rPr lang="uk-UA" altLang="uk-UA" sz="3800" b="1" dirty="0" smtClean="0">
                <a:latin typeface="Times New Roman" pitchFamily="18" charset="0"/>
                <a:cs typeface="Times New Roman" pitchFamily="18" charset="0"/>
              </a:rPr>
              <a:t>територіальної </a:t>
            </a:r>
            <a:r>
              <a:rPr lang="uk-UA" altLang="uk-UA" sz="3800" b="1" dirty="0">
                <a:latin typeface="Times New Roman" pitchFamily="18" charset="0"/>
                <a:cs typeface="Times New Roman" pitchFamily="18" charset="0"/>
              </a:rPr>
              <a:t>громади</a:t>
            </a:r>
          </a:p>
        </p:txBody>
      </p:sp>
      <p:pic>
        <p:nvPicPr>
          <p:cNvPr id="5" name="Picture 4" descr="АНКЕТА ДЛЯ ВИЗНАЧЕННЯ ПОТРЕБ НАСЕЛЕННЯ ! | Соціальний захист у м.Рів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06" y="914400"/>
            <a:ext cx="5868193" cy="36689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3406" y="457200"/>
            <a:ext cx="7467600" cy="685800"/>
          </a:xfrm>
        </p:spPr>
        <p:txBody>
          <a:bodyPr/>
          <a:lstStyle/>
          <a:p>
            <a:pPr eaLnBrk="1" hangingPunct="1"/>
            <a:r>
              <a:rPr lang="uk-UA" altLang="uk-UA" sz="3600" b="1" dirty="0">
                <a:latin typeface="Times New Roman" pitchFamily="18" charset="0"/>
                <a:cs typeface="Times New Roman" pitchFamily="18" charset="0"/>
              </a:rPr>
              <a:t>Що заважає розвитку </a:t>
            </a:r>
            <a:r>
              <a:rPr lang="uk-UA" altLang="uk-UA" sz="3600" b="1" dirty="0" smtClean="0">
                <a:latin typeface="Times New Roman" pitchFamily="18" charset="0"/>
                <a:cs typeface="Times New Roman" pitchFamily="18" charset="0"/>
              </a:rPr>
              <a:t>громади?</a:t>
            </a:r>
            <a:endParaRPr lang="uk-UA" alt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22"/>
          <p:cNvGraphicFramePr/>
          <p:nvPr/>
        </p:nvGraphicFramePr>
        <p:xfrm>
          <a:off x="532606" y="1219200"/>
          <a:ext cx="11277600" cy="530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0606" y="427037"/>
            <a:ext cx="6629400" cy="792163"/>
          </a:xfrm>
        </p:spPr>
        <p:txBody>
          <a:bodyPr/>
          <a:lstStyle/>
          <a:p>
            <a:pPr eaLnBrk="1" hangingPunct="1"/>
            <a:r>
              <a:rPr lang="uk-UA" altLang="uk-UA" sz="3600" b="1" dirty="0">
                <a:latin typeface="Times New Roman" pitchFamily="18" charset="0"/>
                <a:cs typeface="Times New Roman" pitchFamily="18" charset="0"/>
              </a:rPr>
              <a:t>Що слід змінювати </a:t>
            </a:r>
            <a:r>
              <a:rPr lang="uk-UA" altLang="uk-UA" sz="3600" b="1" dirty="0" smtClean="0">
                <a:latin typeface="Times New Roman" pitchFamily="18" charset="0"/>
                <a:cs typeface="Times New Roman" pitchFamily="18" charset="0"/>
              </a:rPr>
              <a:t>передусім?</a:t>
            </a:r>
            <a:endParaRPr lang="uk-UA" alt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25"/>
          <p:cNvGraphicFramePr/>
          <p:nvPr/>
        </p:nvGraphicFramePr>
        <p:xfrm>
          <a:off x="685006" y="1143000"/>
          <a:ext cx="111252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1599406" y="1201550"/>
            <a:ext cx="9525000" cy="868363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altLang="uk-UA" sz="3600" b="1" dirty="0" smtClean="0">
                <a:latin typeface="Times New Roman" pitchFamily="18" charset="0"/>
                <a:cs typeface="Times New Roman" pitchFamily="18" charset="0"/>
              </a:rPr>
              <a:t>вірите</a:t>
            </a:r>
            <a:r>
              <a:rPr lang="uk-UA" alt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600" b="1" dirty="0" smtClean="0">
                <a:latin typeface="Times New Roman" pitchFamily="18" charset="0"/>
                <a:cs typeface="Times New Roman" pitchFamily="18" charset="0"/>
              </a:rPr>
              <a:t>що вдасться змінити обрані пункти?</a:t>
            </a:r>
            <a:endParaRPr lang="uk-UA" altLang="uk-UA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00000000-0008-0000-0000-000014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4672718"/>
              </p:ext>
            </p:extLst>
          </p:nvPr>
        </p:nvGraphicFramePr>
        <p:xfrm>
          <a:off x="1447006" y="3429000"/>
          <a:ext cx="6781800" cy="395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1"/>
          <p:cNvGraphicFramePr/>
          <p:nvPr/>
        </p:nvGraphicFramePr>
        <p:xfrm>
          <a:off x="3504406" y="2039750"/>
          <a:ext cx="5018274" cy="37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622598" y="332656"/>
            <a:ext cx="11277600" cy="598512"/>
          </a:xfrm>
        </p:spPr>
        <p:txBody>
          <a:bodyPr/>
          <a:lstStyle/>
          <a:p>
            <a:pPr algn="ctr" eaLnBrk="1" hangingPunct="1"/>
            <a:r>
              <a:rPr lang="uk-UA" alt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 види економічної діяльності є пріоритетними для </a:t>
            </a:r>
            <a:r>
              <a:rPr lang="uk-UA" alt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громади?</a:t>
            </a:r>
            <a:endParaRPr lang="uk-UA" alt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23"/>
          <p:cNvGraphicFramePr/>
          <p:nvPr/>
        </p:nvGraphicFramePr>
        <p:xfrm>
          <a:off x="608805" y="1371600"/>
          <a:ext cx="11247041" cy="515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206" y="381000"/>
            <a:ext cx="11429207" cy="639763"/>
          </a:xfrm>
        </p:spPr>
        <p:txBody>
          <a:bodyPr/>
          <a:lstStyle/>
          <a:p>
            <a:pPr algn="ctr" eaLnBrk="1" hangingPunct="1"/>
            <a:r>
              <a:rPr lang="uk-UA" alt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Оцініть </a:t>
            </a:r>
            <a:r>
              <a:rPr lang="uk-UA" alt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співпрацю підприємства із зазначеними організаціями</a:t>
            </a:r>
            <a:endParaRPr lang="uk-UA" alt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12"/>
          <p:cNvGraphicFramePr/>
          <p:nvPr/>
        </p:nvGraphicFramePr>
        <p:xfrm>
          <a:off x="417513" y="914400"/>
          <a:ext cx="11353800" cy="567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9406" y="533400"/>
            <a:ext cx="9829800" cy="715963"/>
          </a:xfrm>
        </p:spPr>
        <p:txBody>
          <a:bodyPr/>
          <a:lstStyle/>
          <a:p>
            <a:pPr algn="ctr" eaLnBrk="1" hangingPunct="1"/>
            <a:r>
              <a:rPr lang="uk-UA" alt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Оцінка діяльності органів самоврядування </a:t>
            </a:r>
            <a:endParaRPr lang="uk-UA" altLang="uk-UA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675606" y="5486400"/>
            <a:ext cx="960056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alt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Величина тіньового бізнесу 38% </a:t>
            </a:r>
          </a:p>
        </p:txBody>
      </p:sp>
      <p:graphicFrame>
        <p:nvGraphicFramePr>
          <p:cNvPr id="5" name="Chart 24"/>
          <p:cNvGraphicFramePr/>
          <p:nvPr/>
        </p:nvGraphicFramePr>
        <p:xfrm>
          <a:off x="1194197" y="1219200"/>
          <a:ext cx="9800432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quarter" idx="17"/>
          </p:nvPr>
        </p:nvSpPr>
        <p:spPr>
          <a:xfrm>
            <a:off x="622598" y="476672"/>
            <a:ext cx="8001000" cy="685800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uk-UA" altLang="uk-UA" sz="36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Респонденти</a:t>
            </a:r>
            <a:r>
              <a:rPr lang="uk-UA" altLang="uk-UA" sz="3600" b="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uk-UA" sz="3600" b="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uk-UA" altLang="uk-UA" sz="3600" b="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представників бізнесу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62958" y="1844824"/>
            <a:ext cx="495033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endParaRPr lang="uk-UA" altLang="uk-UA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Chart 16"/>
          <p:cNvGraphicFramePr/>
          <p:nvPr/>
        </p:nvGraphicFramePr>
        <p:xfrm>
          <a:off x="2422798" y="2492896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3504406" y="1524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altLang="uk-UA" sz="3200" b="1" dirty="0" smtClean="0">
                <a:latin typeface="Times New Roman" pitchFamily="18" charset="0"/>
                <a:cs typeface="Times New Roman" pitchFamily="18" charset="0"/>
              </a:rPr>
              <a:t>Власники підприємства</a:t>
            </a:r>
            <a:endParaRPr lang="uk-UA" alt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3022771" y="2590800"/>
            <a:ext cx="74158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altLang="uk-UA" sz="3200" b="1" dirty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altLang="uk-UA" sz="3200" b="1" dirty="0" smtClean="0">
                <a:latin typeface="Times New Roman" pitchFamily="18" charset="0"/>
                <a:cs typeface="Times New Roman" pitchFamily="18" charset="0"/>
              </a:rPr>
              <a:t>діяльності бізнесу </a:t>
            </a:r>
            <a:endParaRPr lang="uk-UA" alt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13"/>
          <p:cNvGraphicFramePr/>
          <p:nvPr/>
        </p:nvGraphicFramePr>
        <p:xfrm>
          <a:off x="837406" y="2971800"/>
          <a:ext cx="10134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665413" y="533400"/>
          <a:ext cx="6858000" cy="229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8806" y="2971800"/>
            <a:ext cx="5410200" cy="750491"/>
          </a:xfrm>
        </p:spPr>
        <p:txBody>
          <a:bodyPr/>
          <a:lstStyle/>
          <a:p>
            <a:pPr eaLnBrk="1" hangingPunct="1"/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Очікувані зміни в збуті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818606" y="228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altLang="uk-UA" sz="3200" b="1" dirty="0" smtClean="0">
                <a:latin typeface="Times New Roman" pitchFamily="18" charset="0"/>
                <a:cs typeface="Times New Roman" pitchFamily="18" charset="0"/>
              </a:rPr>
              <a:t>Відсоток загального збуту </a:t>
            </a:r>
            <a:endParaRPr lang="uk-UA" alt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17"/>
          <p:cNvGraphicFramePr/>
          <p:nvPr/>
        </p:nvGraphicFramePr>
        <p:xfrm>
          <a:off x="1832501" y="990600"/>
          <a:ext cx="8523824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26"/>
          <p:cNvGraphicFramePr/>
          <p:nvPr/>
        </p:nvGraphicFramePr>
        <p:xfrm>
          <a:off x="1702718" y="3861048"/>
          <a:ext cx="9505056" cy="274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8732" y="1036637"/>
            <a:ext cx="8773874" cy="715963"/>
          </a:xfrm>
        </p:spPr>
        <p:txBody>
          <a:bodyPr/>
          <a:lstStyle/>
          <a:p>
            <a:pPr eaLnBrk="1" hangingPunct="1"/>
            <a:r>
              <a:rPr lang="uk-UA" altLang="uk-UA" sz="3600" b="1" dirty="0">
                <a:latin typeface="Times New Roman" pitchFamily="18" charset="0"/>
                <a:cs typeface="Times New Roman" pitchFamily="18" charset="0"/>
              </a:rPr>
              <a:t>Причини розміщення бізнесу</a:t>
            </a:r>
          </a:p>
        </p:txBody>
      </p:sp>
      <p:graphicFrame>
        <p:nvGraphicFramePr>
          <p:cNvPr id="5" name="Chart 14"/>
          <p:cNvGraphicFramePr/>
          <p:nvPr/>
        </p:nvGraphicFramePr>
        <p:xfrm>
          <a:off x="1142206" y="1905000"/>
          <a:ext cx="104394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5532" y="228600"/>
            <a:ext cx="5725874" cy="639763"/>
          </a:xfrm>
        </p:spPr>
        <p:txBody>
          <a:bodyPr/>
          <a:lstStyle/>
          <a:p>
            <a:pPr eaLnBrk="1" hangingPunct="1"/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uk-UA" alt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працівників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361406" y="3581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Нестача 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працівників певних специфічних професій</a:t>
            </a:r>
            <a:endParaRPr lang="uk-UA" alt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18"/>
          <p:cNvGraphicFramePr/>
          <p:nvPr/>
        </p:nvGraphicFramePr>
        <p:xfrm>
          <a:off x="2666206" y="838200"/>
          <a:ext cx="7620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9"/>
          <p:cNvGraphicFramePr/>
          <p:nvPr/>
        </p:nvGraphicFramePr>
        <p:xfrm>
          <a:off x="2894806" y="4038600"/>
          <a:ext cx="7162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1599406" y="152400"/>
            <a:ext cx="10058400" cy="639763"/>
          </a:xfrm>
        </p:spPr>
        <p:txBody>
          <a:bodyPr/>
          <a:lstStyle/>
          <a:p>
            <a:pPr algn="ctr" eaLnBrk="1" hangingPunct="1"/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Чи плануєте і</a:t>
            </a:r>
            <a:r>
              <a:rPr lang="uk-UA" altLang="uk-UA" sz="2000" b="1" dirty="0" smtClean="0">
                <a:latin typeface="Times New Roman" pitchFamily="18" charset="0"/>
                <a:cs typeface="Times New Roman" pitchFamily="18" charset="0"/>
              </a:rPr>
              <a:t>нвестувати </a:t>
            </a:r>
            <a:r>
              <a:rPr lang="uk-UA" altLang="uk-UA" sz="20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altLang="uk-UA" sz="2000" b="1" dirty="0" smtClean="0">
                <a:latin typeface="Times New Roman" pitchFamily="18" charset="0"/>
                <a:cs typeface="Times New Roman" pitchFamily="18" charset="0"/>
              </a:rPr>
              <a:t>збільшення виробництва продукції (послуг) у громаді?</a:t>
            </a:r>
            <a:endParaRPr lang="uk-UA" alt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31813" y="3200400"/>
            <a:ext cx="1165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altLang="uk-UA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 плануєте розширення виробництва зі створенням додаткових потужностей в інших адміністративно-територіальних одиницях району?</a:t>
            </a:r>
            <a:endParaRPr lang="uk-UA" altLang="uk-UA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20"/>
          <p:cNvGraphicFramePr/>
          <p:nvPr/>
        </p:nvGraphicFramePr>
        <p:xfrm>
          <a:off x="1408113" y="3657600"/>
          <a:ext cx="9372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170113" y="838200"/>
          <a:ext cx="7848600" cy="236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Чи плануєте перенести всю чи частину своєї діяльності до іншої громади?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3656806" y="2133600"/>
          <a:ext cx="5334000" cy="388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206" y="503237"/>
            <a:ext cx="10676752" cy="792163"/>
          </a:xfrm>
        </p:spPr>
        <p:txBody>
          <a:bodyPr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Що є основною причиною переносу діяльності?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79413" y="1447800"/>
          <a:ext cx="11430000" cy="452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Universal Color Block">
    <a:dk1>
      <a:srgbClr val="000000"/>
    </a:dk1>
    <a:lt1>
      <a:srgbClr val="FFFFFF"/>
    </a:lt1>
    <a:dk2>
      <a:srgbClr val="44546A"/>
    </a:dk2>
    <a:lt2>
      <a:srgbClr val="E7E6E6"/>
    </a:lt2>
    <a:accent1>
      <a:srgbClr val="0068FF"/>
    </a:accent1>
    <a:accent2>
      <a:srgbClr val="DAE5EF"/>
    </a:accent2>
    <a:accent3>
      <a:srgbClr val="637183"/>
    </a:accent3>
    <a:accent4>
      <a:srgbClr val="434E5E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75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1154</TotalTime>
  <Words>132</Words>
  <Application>Microsoft Office PowerPoint</Application>
  <PresentationFormat>Произвольный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Результати опитування представників бізнесу Нетішинської міської територіальної громади</vt:lpstr>
      <vt:lpstr>Слайд 2</vt:lpstr>
      <vt:lpstr>Слайд 3</vt:lpstr>
      <vt:lpstr>Очікувані зміни в збуті</vt:lpstr>
      <vt:lpstr>Причини розміщення бізнесу</vt:lpstr>
      <vt:lpstr>Чисельність працівників</vt:lpstr>
      <vt:lpstr>Чи плануєте інвестувати у збільшення виробництва продукції (послуг) у громаді?</vt:lpstr>
      <vt:lpstr>Чи плануєте перенести всю чи частину своєї діяльності до іншої громади?</vt:lpstr>
      <vt:lpstr>Що є основною причиною переносу діяльності? </vt:lpstr>
      <vt:lpstr>Що заважає розвитку громади?</vt:lpstr>
      <vt:lpstr>Що слід змінювати передусім?</vt:lpstr>
      <vt:lpstr>Чи вірите що вдасться змінити обрані пункти?</vt:lpstr>
      <vt:lpstr>Які види економічної діяльності є пріоритетними для громади?</vt:lpstr>
      <vt:lpstr>Оцініть співпрацю підприємства із зазначеними організаціями</vt:lpstr>
      <vt:lpstr>Оцінка діяльності органів самоврядування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</dc:creator>
  <cp:lastModifiedBy>Agenciya</cp:lastModifiedBy>
  <cp:revision>128</cp:revision>
  <cp:lastPrinted>1601-01-01T00:00:00Z</cp:lastPrinted>
  <dcterms:created xsi:type="dcterms:W3CDTF">2016-03-23T13:32:41Z</dcterms:created>
  <dcterms:modified xsi:type="dcterms:W3CDTF">2023-07-26T07:08:50Z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