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0413" cy="6859588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33CC"/>
    <a:srgbClr val="FFFF9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_U-LEAD\&#1056;&#1045;&#1043;&#1030;&#1054;&#1053;&#1040;&#1051;&#1068;&#1053;&#1048;&#1049;%20&#1056;&#1054;&#1047;&#1042;&#1048;&#1058;&#1054;&#1050;\1_&#1057;&#1045;&#1056;%20&#1054;&#1058;&#1043;\0_2021%20&#1088;&#1110;&#1082;\1_&#1042;&#1110;&#1083;&#1100;&#1096;&#1072;&#1085;&#1082;&#1072;\2_&#1030;&#1030;%20&#1079;&#1072;&#1089;&#1110;&#1076;&#1072;&#1085;&#1085;&#1103;%20&#1056;&#1043;%2006.10\&#1054;&#1087;&#1080;&#1090;&#1091;&#1074;&#1072;&#1085;&#1085;&#110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14975942556994648"/>
          <c:y val="0.12371134020618663"/>
          <c:w val="0.70048763573038908"/>
          <c:h val="0.7474226804123711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explosion val="8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AC-4008-886A-DA9DA10835FE}"/>
              </c:ext>
            </c:extLst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AC-4008-886A-DA9DA10835FE}"/>
              </c:ext>
            </c:extLst>
          </c:dPt>
          <c:dLbls>
            <c:dLbl>
              <c:idx val="0"/>
              <c:layout>
                <c:manualLayout>
                  <c:x val="-0.20033304834755261"/>
                  <c:y val="2.613707307120700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117033825827953"/>
                      <c:h val="0.185000035185825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AC-4008-886A-DA9DA10835FE}"/>
                </c:ext>
              </c:extLst>
            </c:dLbl>
            <c:dLbl>
              <c:idx val="1"/>
              <c:layout>
                <c:manualLayout>
                  <c:x val="0.21219027396856288"/>
                  <c:y val="-6.83002526342297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AC-4008-886A-DA9DA10835FE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pl-PL" sz="2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'Опитування мешканців'!$BN$612:$BN$613</c:f>
              <c:strCache>
                <c:ptCount val="2"/>
                <c:pt idx="0">
                  <c:v>чол</c:v>
                </c:pt>
                <c:pt idx="1">
                  <c:v>жін</c:v>
                </c:pt>
              </c:strCache>
            </c:strRef>
          </c:cat>
          <c:val>
            <c:numRef>
              <c:f>'Опитування мешканців'!$BO$612:$BO$613</c:f>
              <c:numCache>
                <c:formatCode>General</c:formatCode>
                <c:ptCount val="2"/>
                <c:pt idx="0">
                  <c:v>289</c:v>
                </c:pt>
                <c:pt idx="1">
                  <c:v>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AC-4008-886A-DA9DA10835FE}"/>
            </c:ext>
          </c:extLst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2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5"/>
  <c:chart>
    <c:autoTitleDeleted val="1"/>
    <c:plotArea>
      <c:layout>
        <c:manualLayout>
          <c:layoutTarget val="inner"/>
          <c:xMode val="edge"/>
          <c:yMode val="edge"/>
          <c:x val="0.48432635298656251"/>
          <c:y val="6.1068967852193561E-2"/>
          <c:w val="0.40598885404708568"/>
          <c:h val="0.80661928371438285"/>
        </c:manualLayout>
      </c:layout>
      <c:barChart>
        <c:barDir val="bar"/>
        <c:grouping val="clustered"/>
        <c:ser>
          <c:idx val="0"/>
          <c:order val="0"/>
          <c:dLbls>
            <c:txPr>
              <a:bodyPr rot="0" vert="horz"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мешканців'!$BQ$1225:$BQ$1235</c:f>
              <c:strCache>
                <c:ptCount val="11"/>
                <c:pt idx="0">
                  <c:v>Корисні копалини на території громади</c:v>
                </c:pt>
                <c:pt idx="1">
                  <c:v>Вільні земельні ділянки у громаді</c:v>
                </c:pt>
                <c:pt idx="2">
                  <c:v>Цікаві туристичні об‘єкти</c:v>
                </c:pt>
                <c:pt idx="3">
                  <c:v>Іноземні інвестори</c:v>
                </c:pt>
                <c:pt idx="4">
                  <c:v>Місцеві підприємства і підприємці</c:v>
                </c:pt>
                <c:pt idx="5">
                  <c:v>Вільні промислові приміщення</c:v>
                </c:pt>
                <c:pt idx="6">
                  <c:v>Приваблива природа</c:v>
                </c:pt>
                <c:pt idx="7">
                  <c:v>Активність/підприємливість мешканців громади </c:v>
                </c:pt>
                <c:pt idx="8">
                  <c:v>Вигідне географічне положення</c:v>
                </c:pt>
                <c:pt idx="9">
                  <c:v>Хороша доступність до основних міст та ринків</c:v>
                </c:pt>
                <c:pt idx="10">
                  <c:v>Прогресивна та дієва місцева влада</c:v>
                </c:pt>
              </c:strCache>
            </c:strRef>
          </c:cat>
          <c:val>
            <c:numRef>
              <c:f>'Опитування мешканців'!$BR$1225:$BR$1235</c:f>
              <c:numCache>
                <c:formatCode>0</c:formatCode>
                <c:ptCount val="11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45</c:v>
                </c:pt>
                <c:pt idx="4">
                  <c:v>64</c:v>
                </c:pt>
                <c:pt idx="5">
                  <c:v>37</c:v>
                </c:pt>
                <c:pt idx="6">
                  <c:v>36</c:v>
                </c:pt>
                <c:pt idx="7">
                  <c:v>62</c:v>
                </c:pt>
                <c:pt idx="8">
                  <c:v>41</c:v>
                </c:pt>
                <c:pt idx="9">
                  <c:v>36</c:v>
                </c:pt>
                <c:pt idx="1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8-437B-87CF-DBF0105B649B}"/>
            </c:ext>
          </c:extLst>
        </c:ser>
        <c:gapWidth val="115"/>
        <c:overlap val="-20"/>
        <c:axId val="82908672"/>
        <c:axId val="82910208"/>
      </c:barChart>
      <c:catAx>
        <c:axId val="8290867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2910208"/>
        <c:crosses val="autoZero"/>
        <c:auto val="1"/>
        <c:lblAlgn val="ctr"/>
        <c:lblOffset val="100"/>
        <c:tickLblSkip val="1"/>
        <c:tickMarkSkip val="1"/>
      </c:catAx>
      <c:valAx>
        <c:axId val="82910208"/>
        <c:scaling>
          <c:orientation val="minMax"/>
        </c:scaling>
        <c:delete val="1"/>
        <c:axPos val="b"/>
        <c:numFmt formatCode="0" sourceLinked="1"/>
        <c:majorTickMark val="none"/>
        <c:tickLblPos val="none"/>
        <c:crossAx val="8290867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919752126628144"/>
          <c:y val="6.1068967852193561E-2"/>
          <c:w val="0.61980882863112374"/>
          <c:h val="0.8066192837143828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мешканців'!$BP$1217:$BP$1223</c:f>
              <c:strCache>
                <c:ptCount val="7"/>
                <c:pt idx="0">
                  <c:v>Підприємець</c:v>
                </c:pt>
                <c:pt idx="1">
                  <c:v>Працівник</c:v>
                </c:pt>
                <c:pt idx="2">
                  <c:v>Службовець</c:v>
                </c:pt>
                <c:pt idx="3">
                  <c:v>Студент</c:v>
                </c:pt>
                <c:pt idx="4">
                  <c:v>Керівник</c:v>
                </c:pt>
                <c:pt idx="5">
                  <c:v>Пенсіонер</c:v>
                </c:pt>
                <c:pt idx="6">
                  <c:v>Безробітний</c:v>
                </c:pt>
              </c:strCache>
            </c:strRef>
          </c:cat>
          <c:val>
            <c:numRef>
              <c:f>'Опитування мешканців'!$BQ$1217:$BQ$1223</c:f>
              <c:numCache>
                <c:formatCode>General</c:formatCode>
                <c:ptCount val="7"/>
                <c:pt idx="0">
                  <c:v>16</c:v>
                </c:pt>
                <c:pt idx="1">
                  <c:v>361</c:v>
                </c:pt>
                <c:pt idx="2">
                  <c:v>148</c:v>
                </c:pt>
                <c:pt idx="3">
                  <c:v>13</c:v>
                </c:pt>
                <c:pt idx="4">
                  <c:v>25</c:v>
                </c:pt>
                <c:pt idx="5">
                  <c:v>23</c:v>
                </c:pt>
                <c:pt idx="6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8-437B-87CF-DBF0105B649B}"/>
            </c:ext>
          </c:extLst>
        </c:ser>
        <c:gapWidth val="115"/>
        <c:overlap val="-20"/>
        <c:axId val="82655872"/>
        <c:axId val="82665856"/>
      </c:barChart>
      <c:catAx>
        <c:axId val="826558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82665856"/>
        <c:crosses val="autoZero"/>
        <c:auto val="1"/>
        <c:lblAlgn val="ctr"/>
        <c:lblOffset val="100"/>
        <c:tickLblSkip val="1"/>
        <c:tickMarkSkip val="1"/>
      </c:catAx>
      <c:valAx>
        <c:axId val="826658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6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44546A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75639946098191"/>
          <c:y val="6.1068967852193561E-2"/>
          <c:w val="0.76151249230582263"/>
          <c:h val="0.8066192837143828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мешканців'!$BO$1212:$BO$1216</c:f>
              <c:strCache>
                <c:ptCount val="5"/>
                <c:pt idx="0">
                  <c:v>25-</c:v>
                </c:pt>
                <c:pt idx="1">
                  <c:v>25-40</c:v>
                </c:pt>
                <c:pt idx="2">
                  <c:v>40-50</c:v>
                </c:pt>
                <c:pt idx="3">
                  <c:v>50-60</c:v>
                </c:pt>
                <c:pt idx="4">
                  <c:v>60+</c:v>
                </c:pt>
              </c:strCache>
            </c:strRef>
          </c:cat>
          <c:val>
            <c:numRef>
              <c:f>'Опитування мешканців'!$BP$1212:$BP$1216</c:f>
              <c:numCache>
                <c:formatCode>General</c:formatCode>
                <c:ptCount val="5"/>
                <c:pt idx="0">
                  <c:v>8</c:v>
                </c:pt>
                <c:pt idx="1">
                  <c:v>309</c:v>
                </c:pt>
                <c:pt idx="2">
                  <c:v>142</c:v>
                </c:pt>
                <c:pt idx="3">
                  <c:v>89</c:v>
                </c:pt>
                <c:pt idx="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8-437B-87CF-DBF0105B649B}"/>
            </c:ext>
          </c:extLst>
        </c:ser>
        <c:gapWidth val="115"/>
        <c:overlap val="-20"/>
        <c:axId val="82587648"/>
        <c:axId val="82589184"/>
      </c:barChart>
      <c:catAx>
        <c:axId val="82587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82589184"/>
        <c:crosses val="autoZero"/>
        <c:auto val="1"/>
        <c:lblAlgn val="ctr"/>
        <c:lblOffset val="100"/>
        <c:tickLblSkip val="1"/>
        <c:tickMarkSkip val="1"/>
      </c:catAx>
      <c:valAx>
        <c:axId val="825891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58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44546A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9687540236716018"/>
          <c:y val="0.10762426100284662"/>
          <c:w val="0.54756933095627158"/>
          <c:h val="0.6591985986424387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мешканців'!$A$1218:$A$1224</c:f>
              <c:strCache>
                <c:ptCount val="7"/>
                <c:pt idx="0">
                  <c:v>Мені тут комфортно жити</c:v>
                </c:pt>
                <c:pt idx="1">
                  <c:v>Я хочу, щоб тут жили мої діти</c:v>
                </c:pt>
                <c:pt idx="2">
                  <c:v>Я просто змушений тут жити</c:v>
                </c:pt>
                <c:pt idx="3">
                  <c:v>Тут є де і як себе реалізувати</c:v>
                </c:pt>
                <c:pt idx="4">
                  <c:v>Тут немає перспектив для розвитку</c:v>
                </c:pt>
                <c:pt idx="5">
                  <c:v>Я точно виїду звідси якнайшвидше</c:v>
                </c:pt>
                <c:pt idx="6">
                  <c:v>Я рекомендую свою громаду знайомим</c:v>
                </c:pt>
              </c:strCache>
            </c:strRef>
          </c:cat>
          <c:val>
            <c:numRef>
              <c:f>'Опитування мешканців'!$B$1218:$B$1224</c:f>
              <c:numCache>
                <c:formatCode>General</c:formatCode>
                <c:ptCount val="7"/>
                <c:pt idx="0">
                  <c:v>340</c:v>
                </c:pt>
                <c:pt idx="1">
                  <c:v>62</c:v>
                </c:pt>
                <c:pt idx="2">
                  <c:v>44</c:v>
                </c:pt>
                <c:pt idx="3">
                  <c:v>18</c:v>
                </c:pt>
                <c:pt idx="4">
                  <c:v>109</c:v>
                </c:pt>
                <c:pt idx="5">
                  <c:v>10</c:v>
                </c:pt>
                <c:pt idx="6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1-468C-8238-9D6A301D5282}"/>
            </c:ext>
          </c:extLst>
        </c:ser>
        <c:dLbls>
          <c:showVal val="1"/>
        </c:dLbls>
        <c:gapWidth val="65"/>
        <c:axId val="82610816"/>
        <c:axId val="82668928"/>
      </c:barChart>
      <c:catAx>
        <c:axId val="826108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cap="none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82668928"/>
        <c:crosses val="autoZero"/>
        <c:auto val="1"/>
        <c:lblAlgn val="ctr"/>
        <c:lblOffset val="100"/>
        <c:tickLblSkip val="1"/>
        <c:tickMarkSkip val="1"/>
      </c:catAx>
      <c:valAx>
        <c:axId val="8266892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6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9687540236716018"/>
          <c:y val="0.10762426100284662"/>
          <c:w val="0.54756933095627158"/>
          <c:h val="0.6591985986424387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мешканців'!$H$1217:$H$1220</c:f>
              <c:strCache>
                <c:ptCount val="4"/>
                <c:pt idx="0">
                  <c:v>так</c:v>
                </c:pt>
                <c:pt idx="1">
                  <c:v>планую придбати</c:v>
                </c:pt>
                <c:pt idx="2">
                  <c:v>ні</c:v>
                </c:pt>
                <c:pt idx="3">
                  <c:v>планую продати</c:v>
                </c:pt>
              </c:strCache>
            </c:strRef>
          </c:cat>
          <c:val>
            <c:numRef>
              <c:f>'Опитування мешканців'!$I$1217:$I$1220</c:f>
              <c:numCache>
                <c:formatCode>General</c:formatCode>
                <c:ptCount val="4"/>
                <c:pt idx="0">
                  <c:v>396</c:v>
                </c:pt>
                <c:pt idx="1">
                  <c:v>44</c:v>
                </c:pt>
                <c:pt idx="2">
                  <c:v>188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1-468C-8238-9D6A301D5282}"/>
            </c:ext>
          </c:extLst>
        </c:ser>
        <c:dLbls>
          <c:showVal val="1"/>
        </c:dLbls>
        <c:gapWidth val="65"/>
        <c:axId val="82701696"/>
        <c:axId val="82760832"/>
      </c:barChart>
      <c:catAx>
        <c:axId val="82701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cap="none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uk-UA"/>
          </a:p>
        </c:txPr>
        <c:crossAx val="82760832"/>
        <c:crosses val="autoZero"/>
        <c:auto val="1"/>
        <c:lblAlgn val="ctr"/>
        <c:lblOffset val="100"/>
        <c:tickLblSkip val="1"/>
        <c:tickMarkSkip val="1"/>
      </c:catAx>
      <c:valAx>
        <c:axId val="82760832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7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29741728147509289"/>
          <c:y val="4.3121147210990675E-2"/>
          <c:w val="0.62221601596063658"/>
          <c:h val="0.69266561541709004"/>
        </c:manualLayout>
      </c:layout>
      <c:barChart>
        <c:barDir val="bar"/>
        <c:grouping val="percentStacked"/>
        <c:ser>
          <c:idx val="0"/>
          <c:order val="0"/>
          <c:tx>
            <c:v>незадовільно</c:v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мешканців'!$J$1213:$U$1213</c:f>
              <c:numCache>
                <c:formatCode>General</c:formatCode>
                <c:ptCount val="12"/>
                <c:pt idx="0">
                  <c:v>51</c:v>
                </c:pt>
                <c:pt idx="1">
                  <c:v>128</c:v>
                </c:pt>
                <c:pt idx="2">
                  <c:v>121</c:v>
                </c:pt>
                <c:pt idx="3">
                  <c:v>62</c:v>
                </c:pt>
                <c:pt idx="4">
                  <c:v>152</c:v>
                </c:pt>
                <c:pt idx="5">
                  <c:v>42</c:v>
                </c:pt>
                <c:pt idx="6">
                  <c:v>25</c:v>
                </c:pt>
                <c:pt idx="7">
                  <c:v>38</c:v>
                </c:pt>
                <c:pt idx="8">
                  <c:v>72</c:v>
                </c:pt>
                <c:pt idx="9">
                  <c:v>67</c:v>
                </c:pt>
                <c:pt idx="10">
                  <c:v>159</c:v>
                </c:pt>
                <c:pt idx="11">
                  <c:v>343</c:v>
                </c:pt>
              </c:numCache>
            </c:numRef>
          </c:val>
        </c:ser>
        <c:ser>
          <c:idx val="1"/>
          <c:order val="1"/>
          <c:tx>
            <c:v>задовільно</c:v>
          </c:tx>
          <c:spPr>
            <a:solidFill>
              <a:srgbClr val="00FFFF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мешканців'!$J$1214:$U$1214</c:f>
              <c:numCache>
                <c:formatCode>General</c:formatCode>
                <c:ptCount val="12"/>
                <c:pt idx="0">
                  <c:v>185</c:v>
                </c:pt>
                <c:pt idx="1">
                  <c:v>254</c:v>
                </c:pt>
                <c:pt idx="2">
                  <c:v>245</c:v>
                </c:pt>
                <c:pt idx="3">
                  <c:v>220</c:v>
                </c:pt>
                <c:pt idx="4">
                  <c:v>241</c:v>
                </c:pt>
                <c:pt idx="5">
                  <c:v>154</c:v>
                </c:pt>
                <c:pt idx="6">
                  <c:v>123</c:v>
                </c:pt>
                <c:pt idx="7">
                  <c:v>173</c:v>
                </c:pt>
                <c:pt idx="8">
                  <c:v>239</c:v>
                </c:pt>
                <c:pt idx="9">
                  <c:v>223</c:v>
                </c:pt>
                <c:pt idx="10">
                  <c:v>304</c:v>
                </c:pt>
                <c:pt idx="11">
                  <c:v>208</c:v>
                </c:pt>
              </c:numCache>
            </c:numRef>
          </c:val>
        </c:ser>
        <c:ser>
          <c:idx val="2"/>
          <c:order val="2"/>
          <c:tx>
            <c:v>добре</c:v>
          </c:tx>
          <c:spPr>
            <a:solidFill>
              <a:srgbClr val="FFFF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мешканців'!$J$1215:$U$1215</c:f>
              <c:numCache>
                <c:formatCode>General</c:formatCode>
                <c:ptCount val="12"/>
                <c:pt idx="0">
                  <c:v>283</c:v>
                </c:pt>
                <c:pt idx="1">
                  <c:v>217</c:v>
                </c:pt>
                <c:pt idx="2">
                  <c:v>229</c:v>
                </c:pt>
                <c:pt idx="3">
                  <c:v>275</c:v>
                </c:pt>
                <c:pt idx="4">
                  <c:v>205</c:v>
                </c:pt>
                <c:pt idx="5">
                  <c:v>315</c:v>
                </c:pt>
                <c:pt idx="6">
                  <c:v>305</c:v>
                </c:pt>
                <c:pt idx="7">
                  <c:v>315</c:v>
                </c:pt>
                <c:pt idx="8">
                  <c:v>237</c:v>
                </c:pt>
                <c:pt idx="9">
                  <c:v>267</c:v>
                </c:pt>
                <c:pt idx="10">
                  <c:v>147</c:v>
                </c:pt>
                <c:pt idx="11">
                  <c:v>75</c:v>
                </c:pt>
              </c:numCache>
            </c:numRef>
          </c:val>
        </c:ser>
        <c:ser>
          <c:idx val="3"/>
          <c:order val="3"/>
          <c:tx>
            <c:v>відмінно</c:v>
          </c:tx>
          <c:spPr>
            <a:solidFill>
              <a:srgbClr val="00FF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мешканців'!$J$1216:$U$1216</c:f>
              <c:numCache>
                <c:formatCode>General</c:formatCode>
                <c:ptCount val="12"/>
                <c:pt idx="0">
                  <c:v>116</c:v>
                </c:pt>
                <c:pt idx="1">
                  <c:v>36</c:v>
                </c:pt>
                <c:pt idx="2">
                  <c:v>39</c:v>
                </c:pt>
                <c:pt idx="3">
                  <c:v>77</c:v>
                </c:pt>
                <c:pt idx="4">
                  <c:v>37</c:v>
                </c:pt>
                <c:pt idx="5">
                  <c:v>123</c:v>
                </c:pt>
                <c:pt idx="6">
                  <c:v>182</c:v>
                </c:pt>
                <c:pt idx="7">
                  <c:v>108</c:v>
                </c:pt>
                <c:pt idx="8">
                  <c:v>87</c:v>
                </c:pt>
                <c:pt idx="9">
                  <c:v>77</c:v>
                </c:pt>
                <c:pt idx="10">
                  <c:v>22</c:v>
                </c:pt>
                <c:pt idx="11">
                  <c:v>9</c:v>
                </c:pt>
              </c:numCache>
            </c:numRef>
          </c:val>
        </c:ser>
        <c:overlap val="100"/>
        <c:axId val="81541376"/>
        <c:axId val="81564032"/>
      </c:barChart>
      <c:catAx>
        <c:axId val="81541376"/>
        <c:scaling>
          <c:orientation val="maxMin"/>
        </c:scaling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1564032"/>
        <c:crosses val="autoZero"/>
        <c:lblAlgn val="ctr"/>
        <c:lblOffset val="100"/>
      </c:catAx>
      <c:valAx>
        <c:axId val="81564032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0%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8154137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23657579806395232"/>
          <c:y val="0.80863149347579899"/>
          <c:w val="0.70968230412440125"/>
          <c:h val="0.1766648758211434"/>
        </c:manualLayout>
      </c:layout>
      <c:txPr>
        <a:bodyPr/>
        <a:lstStyle/>
        <a:p>
          <a:pPr lvl="0">
            <a:defRPr sz="2000" b="0" i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44360441274631129"/>
          <c:y val="4.1459943336747317E-2"/>
          <c:w val="0.50471262925815852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4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мешканців'!$I$1222:$I$1237</c:f>
              <c:strCache>
                <c:ptCount val="16"/>
                <c:pt idx="0">
                  <c:v>Низька якість дошкільної освіти </c:v>
                </c:pt>
                <c:pt idx="1">
                  <c:v>Низька якість середньої освіти</c:v>
                </c:pt>
                <c:pt idx="2">
                  <c:v>Забрудненість питної води</c:v>
                </c:pt>
                <c:pt idx="3">
                  <c:v>Недостатня підприємливість мешканців громади</c:v>
                </c:pt>
                <c:pt idx="4">
                  <c:v>Відсутність внутрішніх інвестицій</c:v>
                </c:pt>
                <c:pt idx="5">
                  <c:v>Недостатня інформованість про громаду за її межами</c:v>
                </c:pt>
                <c:pt idx="6">
                  <c:v>Поширення злочинності, алкоголізму, наркоманії</c:v>
                </c:pt>
                <c:pt idx="7">
                  <c:v>Несприятливі умови для розвитку підприємництва</c:v>
                </c:pt>
                <c:pt idx="8">
                  <c:v>Значна частка населення старшого працездатного віку</c:v>
                </c:pt>
                <c:pt idx="9">
                  <c:v>Зношеність мереж водопостач., водовідвед.</c:v>
                </c:pt>
                <c:pt idx="10">
                  <c:v>Засміченість довкілля</c:v>
                </c:pt>
                <c:pt idx="11">
                  <c:v>Відсутність можливості для самореалізації, змістовного дозвілля</c:v>
                </c:pt>
                <c:pt idx="12">
                  <c:v>Відсутність зовнішніх інвестицій</c:v>
                </c:pt>
                <c:pt idx="13">
                  <c:v>Недостатня громадська активність</c:v>
                </c:pt>
                <c:pt idx="14">
                  <c:v>Погані дороги між населеними пунктами в громаді</c:v>
                </c:pt>
                <c:pt idx="15">
                  <c:v>Безробіття</c:v>
                </c:pt>
              </c:strCache>
            </c:strRef>
          </c:cat>
          <c:val>
            <c:numRef>
              <c:f>'Опитування мешканців'!$J$1222:$J$1237</c:f>
              <c:numCache>
                <c:formatCode>General</c:formatCode>
                <c:ptCount val="16"/>
                <c:pt idx="0">
                  <c:v>7</c:v>
                </c:pt>
                <c:pt idx="1">
                  <c:v>17</c:v>
                </c:pt>
                <c:pt idx="2">
                  <c:v>7</c:v>
                </c:pt>
                <c:pt idx="3">
                  <c:v>67</c:v>
                </c:pt>
                <c:pt idx="4">
                  <c:v>113</c:v>
                </c:pt>
                <c:pt idx="5">
                  <c:v>84</c:v>
                </c:pt>
                <c:pt idx="6">
                  <c:v>223</c:v>
                </c:pt>
                <c:pt idx="7">
                  <c:v>131</c:v>
                </c:pt>
                <c:pt idx="8">
                  <c:v>54</c:v>
                </c:pt>
                <c:pt idx="9">
                  <c:v>93</c:v>
                </c:pt>
                <c:pt idx="10">
                  <c:v>21</c:v>
                </c:pt>
                <c:pt idx="11">
                  <c:v>163</c:v>
                </c:pt>
                <c:pt idx="12">
                  <c:v>205</c:v>
                </c:pt>
                <c:pt idx="13">
                  <c:v>188</c:v>
                </c:pt>
                <c:pt idx="14">
                  <c:v>92</c:v>
                </c:pt>
                <c:pt idx="15">
                  <c:v>370</c:v>
                </c:pt>
              </c:numCache>
            </c:numRef>
          </c:val>
        </c:ser>
        <c:axId val="82740352"/>
        <c:axId val="82742272"/>
      </c:barChart>
      <c:catAx>
        <c:axId val="82740352"/>
        <c:scaling>
          <c:orientation val="maxMin"/>
        </c:scaling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4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2742272"/>
        <c:crosses val="autoZero"/>
        <c:lblAlgn val="ctr"/>
        <c:lblOffset val="100"/>
      </c:catAx>
      <c:valAx>
        <c:axId val="82742272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82740352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360441274631129"/>
          <c:y val="4.1459943336747317E-2"/>
          <c:w val="0.50471262925815852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мешканців'!$BB$1220:$BB$1234</c:f>
              <c:strCache>
                <c:ptCount val="15"/>
                <c:pt idx="0">
                  <c:v>Зменшення рівня безробіття</c:v>
                </c:pt>
                <c:pt idx="1">
                  <c:v>Ремонт вулиць</c:v>
                </c:pt>
                <c:pt idx="2">
                  <c:v>Ремонт доріг між поселеннями громади</c:v>
                </c:pt>
                <c:pt idx="3">
                  <c:v>Благоустрій населених пунктів громади</c:v>
                </c:pt>
                <c:pt idx="4">
                  <c:v>Покращення водопостачання</c:v>
                </c:pt>
                <c:pt idx="5">
                  <c:v>Розвиток малого і середнього бізнесу</c:v>
                </c:pt>
                <c:pt idx="6">
                  <c:v>Покращення водовідведення</c:v>
                </c:pt>
                <c:pt idx="7">
                  <c:v>Покращення освітлення населених пунктів громади</c:v>
                </c:pt>
                <c:pt idx="8">
                  <c:v>Розвиток сфери дозвілля (відпочинку, спорту)</c:v>
                </c:pt>
                <c:pt idx="9">
                  <c:v>Сприяння розвитку промислових підприємств</c:v>
                </c:pt>
                <c:pt idx="10">
                  <c:v>Підтримка фермерства</c:v>
                </c:pt>
                <c:pt idx="11">
                  <c:v>Використання місцевих природних ресурсів</c:v>
                </c:pt>
                <c:pt idx="12">
                  <c:v>Підтримка кооперативного руху</c:v>
                </c:pt>
                <c:pt idx="13">
                  <c:v>Розвиток туризму</c:v>
                </c:pt>
                <c:pt idx="14">
                  <c:v>Підтримка агрохолдингів</c:v>
                </c:pt>
              </c:strCache>
            </c:strRef>
          </c:cat>
          <c:val>
            <c:numRef>
              <c:f>'Опитування мешканців'!$BD$1220:$BD$1234</c:f>
              <c:numCache>
                <c:formatCode>0.0</c:formatCode>
                <c:ptCount val="15"/>
                <c:pt idx="0">
                  <c:v>16</c:v>
                </c:pt>
                <c:pt idx="1">
                  <c:v>13</c:v>
                </c:pt>
                <c:pt idx="2">
                  <c:v>14</c:v>
                </c:pt>
                <c:pt idx="3">
                  <c:v>11</c:v>
                </c:pt>
                <c:pt idx="4">
                  <c:v>10</c:v>
                </c:pt>
                <c:pt idx="5">
                  <c:v>15</c:v>
                </c:pt>
                <c:pt idx="6">
                  <c:v>8</c:v>
                </c:pt>
                <c:pt idx="7">
                  <c:v>4</c:v>
                </c:pt>
                <c:pt idx="8">
                  <c:v>9</c:v>
                </c:pt>
                <c:pt idx="9">
                  <c:v>12</c:v>
                </c:pt>
                <c:pt idx="10">
                  <c:v>3</c:v>
                </c:pt>
                <c:pt idx="11">
                  <c:v>7</c:v>
                </c:pt>
                <c:pt idx="12">
                  <c:v>5</c:v>
                </c:pt>
                <c:pt idx="13">
                  <c:v>6</c:v>
                </c:pt>
                <c:pt idx="14">
                  <c:v>2</c:v>
                </c:pt>
              </c:numCache>
            </c:numRef>
          </c:val>
        </c:ser>
        <c:axId val="82791424"/>
        <c:axId val="82830080"/>
      </c:barChart>
      <c:catAx>
        <c:axId val="82791424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82830080"/>
        <c:crosses val="autoZero"/>
        <c:lblAlgn val="ctr"/>
        <c:lblOffset val="100"/>
      </c:catAx>
      <c:valAx>
        <c:axId val="82830080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0.0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82791424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975942556994651"/>
          <c:y val="0.12371134020618665"/>
          <c:w val="0.70048763573038908"/>
          <c:h val="0.7474226804123711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explosion val="8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AC-4008-886A-DA9DA10835FE}"/>
              </c:ext>
            </c:extLst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AC-4008-886A-DA9DA10835FE}"/>
              </c:ext>
            </c:extLst>
          </c:dPt>
          <c:dLbls>
            <c:dLbl>
              <c:idx val="0"/>
              <c:layout>
                <c:manualLayout>
                  <c:x val="-0.11143559055118141"/>
                  <c:y val="3.855776956451872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117033825827953"/>
                      <c:h val="0.185000035185825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AC-4008-886A-DA9DA10835FE}"/>
                </c:ext>
              </c:extLst>
            </c:dLbl>
            <c:dLbl>
              <c:idx val="1"/>
              <c:layout>
                <c:manualLayout>
                  <c:x val="0.11263895013123362"/>
                  <c:y val="-1.14202688949595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AC-4008-886A-DA9DA10835FE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pl-PL" sz="2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'Опитування мешканців'!$BA$1217:$BA$1218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'Опитування мешканців'!$BB$1217:$BB$1218</c:f>
              <c:numCache>
                <c:formatCode>General</c:formatCode>
                <c:ptCount val="2"/>
                <c:pt idx="0">
                  <c:v>306</c:v>
                </c:pt>
                <c:pt idx="1">
                  <c:v>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AC-4008-886A-DA9DA10835FE}"/>
            </c:ext>
          </c:extLst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2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0DAD-47B0-496F-B2D4-B843B97DA9CC}" type="datetimeFigureOut">
              <a:rPr lang="uk-UA" smtClean="0"/>
              <a:pPr/>
              <a:t>26.07.2023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A611-BB37-463E-868B-6214B0F8E88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2A611-BB37-463E-868B-6214B0F8E888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2A611-BB37-463E-868B-6214B0F8E888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ellow car running on the street between the building during daytime">
            <a:extLst>
              <a:ext uri="{FF2B5EF4-FFF2-40B4-BE49-F238E27FC236}">
                <a16:creationId xmlns="" xmlns:a16="http://schemas.microsoft.com/office/drawing/2014/main" id="{BC75E110-4330-6747-A9EE-0789092F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93" b="27444"/>
          <a:stretch/>
        </p:blipFill>
        <p:spPr bwMode="auto">
          <a:xfrm>
            <a:off x="4761" y="0"/>
            <a:ext cx="837614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2AD79E-7741-BD42-AE6E-399E0C135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2639E-BBD6-934C-BBF1-A848C01E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404" y="231767"/>
            <a:ext cx="6118954" cy="2388153"/>
          </a:xfrm>
        </p:spPr>
        <p:txBody>
          <a:bodyPr anchor="b"/>
          <a:lstStyle>
            <a:lvl1pPr algn="r">
              <a:defRPr sz="6000">
                <a:solidFill>
                  <a:srgbClr val="1893D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5E04A8-07C3-594B-A45C-88AAF8369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404" y="2712016"/>
            <a:ext cx="6118954" cy="1656145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37B4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7229A-128E-0F41-A8D9-724494ED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D50EB5-6633-7241-A73A-2EF298C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0A81B8-7219-0A46-BA76-45955B2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6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42FE5-507F-5E47-86F5-1121FA5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6F2AAC-284E-1E43-AD92-C71CF305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8D9C9-BC2C-9F4B-82B7-327C669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0946-9A0A-514A-9456-1419BB26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3C110B-CF89-B346-BDB9-AA8A5CFC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4519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6A0752-C3A7-5E42-A4CC-9561F98D0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5" y="365209"/>
            <a:ext cx="2628558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A645FC-B888-6C4E-890B-1DD066739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3" y="365209"/>
            <a:ext cx="7733293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20673-FCD8-7B44-81EE-6FF968B5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5B09F3-1F19-2E48-812C-FD3ECDA9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D9C79-979D-9B46-A451-459D8DD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104470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58A4F778-D8DF-42FD-B154-2F4B2C202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9" y="-3087"/>
            <a:ext cx="2198665" cy="3350294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0793C3B-AAD0-4446-A423-B0EB8EE2A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E9F08BF-E500-4B58-9AA3-B4517E83C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92755" y="-3086"/>
            <a:ext cx="1325938" cy="597741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" name="Bottom Right">
            <a:extLst>
              <a:ext uri="{FF2B5EF4-FFF2-40B4-BE49-F238E27FC236}">
                <a16:creationId xmlns="" xmlns:a16="http://schemas.microsoft.com/office/drawing/2014/main" id="{6DE93ED8-FDE6-418E-A743-2B368C71F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7361"/>
            <a:ext cx="4211052" cy="3582228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="" xmlns:a16="http://schemas.microsoft.com/office/drawing/2014/main" id="{25190812-FA8A-4CB5-85A8-5DDFF8C94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3C81E55-0711-4E01-975D-4649E53C86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943"/>
            <a:ext cx="5604628" cy="16649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=""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296" y="2385027"/>
            <a:ext cx="5607358" cy="378664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=""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1392" y="558931"/>
            <a:ext cx="4817436" cy="2780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=""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8217" y="3504425"/>
            <a:ext cx="4817436" cy="26672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=""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8" name="Footer Placeholder 9">
            <a:extLst>
              <a:ext uri="{FF2B5EF4-FFF2-40B4-BE49-F238E27FC236}">
                <a16:creationId xmlns=""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9" name="Slide Number Placeholder 10">
            <a:extLst>
              <a:ext uri="{FF2B5EF4-FFF2-40B4-BE49-F238E27FC236}">
                <a16:creationId xmlns=""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7823"/>
            <a:ext cx="1447612" cy="365210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424964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xmlns="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2" y="381089"/>
            <a:ext cx="10676753" cy="1325870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334" y="206921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333" y="2995239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xmlns="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32" y="3380574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xmlns="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8936" y="206921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8937" y="2995239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8936" y="3380574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xmlns="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7544" y="206921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7542" y="2995239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7542" y="3380574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xmlns="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6147" y="2069215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6146" y="2995239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146" y="3380574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xmlns="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334" y="4119507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333" y="5045531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xmlns="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332" y="5430866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xmlns="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8936" y="4119507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xmlns="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8937" y="5045531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xmlns="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8936" y="5430866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xmlns="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7544" y="4119507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xmlns="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7542" y="5045531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xmlns="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7542" y="5430866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xmlns="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6147" y="4119507"/>
            <a:ext cx="904869" cy="90585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xmlns="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6146" y="5045531"/>
            <a:ext cx="2280940" cy="34774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xmlns="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146" y="5430866"/>
            <a:ext cx="2280940" cy="3477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200572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EBD1B-8034-0843-BA93-416549D1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A67A17-A7BC-DE4D-9B36-315CC37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F29467-5A16-B145-A60F-702DBC20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B5F77-1DF8-F94C-917D-D1DF87A2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8AA61-A119-3746-9A94-58653D2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96D4E-E6DA-4D4B-B751-16DB88A723D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1103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588C16-65E4-4141-B617-A0657BD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6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8EBBCC-866C-E348-8228-6D037F55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8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7FCBD3-3A29-8148-BD56-F6F6F094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F4547B-EAF5-0C45-9AD7-EEA3482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105324-4BF0-5440-AF67-2EA50BC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FD65-B46F-4908-8283-CBD0E550820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28776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8C330-1871-7A46-82BC-2A469E4C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12F364-2AD6-2F45-982F-622FB74BA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001BFA-AB0B-3448-BF96-AC7ACB88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F4747E-D51F-EF4D-8985-7AEDF671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E30115-92CB-9C48-8A37-6AE1BB2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2DB9EB-ABF0-8343-AAB0-0363E3E6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7910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830A95-08F0-0A4D-B189-15AFDD50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0" y="365212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A5A8BF-92B5-A946-AE7F-0AD42ED9A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1" y="1681552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C2C4A7-E020-D647-A005-F40B4561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1" y="2505655"/>
            <a:ext cx="5157115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F75D05-99F5-8342-8687-89A10C405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8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108E783-12B1-0F46-8B17-D364E1F42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8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7F1F63-2F46-5642-9AAB-7B493464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614ABC8-2762-F64F-9A24-0556EA69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9B86F8-6CDB-1B4F-BD33-6E72C60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95269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0C2C7-B9B0-7848-84A7-FEBB7786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123827-6148-ED49-9681-9CCA0C93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B42C9A-9BDD-814E-A9C5-A4CFEC08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805F13-A042-7D4E-B51F-7562E81C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17457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A0C2D8-7314-B440-BDD8-19C640E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017752-02E7-EF4A-AF17-7C248E28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9E8BE7-E967-074A-BEF6-A215E16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5107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38DD8-2569-CA4E-8194-A843E31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0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9F89BA-B24E-E048-A605-CF50D3B5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4" y="987656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E5A897-F7CB-CC48-9A7E-FA4B8F67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448F1D-5CAD-3D42-A1B3-534F137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89330F-AB32-464F-9542-EE5D5306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0814F-F3BC-B04F-BEE4-0BFE066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7484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E7A8B-23B4-E849-84F0-7AE31AA3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0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7254E2-6E4D-8A4E-8CD0-D48A39777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4" y="987656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66DD0D-F16B-C347-AE6D-147E097A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03FF70-C377-4A4B-855B-884A3F02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D5FCF8-4ADE-4B45-8D1B-F5B58CB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07E32-B8D7-7945-B5C4-0E51DF8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5570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FB4514-A69F-7544-B195-08973C4980E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B83AE3-667D-5147-B80E-D3DABF75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65212"/>
            <a:ext cx="10514231" cy="77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6C6FB-62A6-3047-A9C4-1BD3540E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AF2BFD-7E72-A447-B686-61BD421C8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477353-AC51-8042-BFED-DD847C177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8E1E81-E0CD-0545-882C-74FA0C64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80" y="635782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0085BE-CBA0-498C-A960-E4B1BC79514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288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206" y="4953794"/>
            <a:ext cx="9829800" cy="11734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Результати опитування </a:t>
            </a:r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200" b="1" dirty="0" err="1" smtClean="0"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 міської територіальної громади</a:t>
            </a:r>
            <a:endParaRPr lang="uk-UA" alt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АНКЕТА ДЛЯ ВИЗНАЧЕННЯ ПОТРЕБ НАСЕЛЕННЯ ! | Соціальний захист у м.Рів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5194"/>
            <a:ext cx="6858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376625" y="305594"/>
            <a:ext cx="11438753" cy="817752"/>
          </a:xfrm>
        </p:spPr>
        <p:txBody>
          <a:bodyPr/>
          <a:lstStyle/>
          <a:p>
            <a:pPr algn="ctr" eaLnBrk="1" hangingPunct="1"/>
            <a:r>
              <a:rPr lang="uk-UA" altLang="uk-UA" sz="3200" dirty="0">
                <a:latin typeface="Times New Roman" pitchFamily="18" charset="0"/>
                <a:cs typeface="Times New Roman" pitchFamily="18" charset="0"/>
              </a:rPr>
              <a:t>Яким є основний </a:t>
            </a:r>
            <a:r>
              <a:rPr lang="uk-UA" altLang="uk-UA" sz="3200" dirty="0" smtClean="0">
                <a:latin typeface="Times New Roman" pitchFamily="18" charset="0"/>
                <a:cs typeface="Times New Roman" pitchFamily="18" charset="0"/>
              </a:rPr>
              <a:t>ресурс громади </a:t>
            </a:r>
            <a:r>
              <a:rPr lang="uk-UA" altLang="uk-UA" sz="3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altLang="uk-UA" sz="3200" dirty="0" smtClean="0">
                <a:latin typeface="Times New Roman" pitchFamily="18" charset="0"/>
                <a:cs typeface="Times New Roman" pitchFamily="18" charset="0"/>
              </a:rPr>
              <a:t>подальшого розвитку?</a:t>
            </a:r>
            <a:endParaRPr lang="uk-UA" alt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Chart 6"/>
          <p:cNvGraphicFramePr/>
          <p:nvPr/>
        </p:nvGraphicFramePr>
        <p:xfrm>
          <a:off x="227807" y="1372394"/>
          <a:ext cx="1165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523206" y="1372394"/>
            <a:ext cx="9612561" cy="1066800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alt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Респонденти</a:t>
            </a:r>
            <a:r>
              <a:rPr lang="uk-UA" alt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635 мешканців громади, з них: чоловіки –</a:t>
            </a:r>
            <a:r>
              <a:rPr lang="uk-UA" alt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253; жінки – 382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00000000-0008-0000-0100-00005B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3118161"/>
              </p:ext>
            </p:extLst>
          </p:nvPr>
        </p:nvGraphicFramePr>
        <p:xfrm>
          <a:off x="2742406" y="2286794"/>
          <a:ext cx="6629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1828006" y="528246"/>
            <a:ext cx="3657600" cy="6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Вік респондентів</a:t>
            </a:r>
            <a:endParaRPr lang="uk-UA" alt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6400006" y="569202"/>
            <a:ext cx="5105400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занять респондентів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5"/>
          <p:cNvGraphicFramePr/>
          <p:nvPr/>
        </p:nvGraphicFramePr>
        <p:xfrm>
          <a:off x="6323806" y="1219994"/>
          <a:ext cx="480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56040000}"/>
              </a:ext>
            </a:extLst>
          </p:cNvPr>
          <p:cNvGraphicFramePr>
            <a:graphicFrameLocks/>
          </p:cNvGraphicFramePr>
          <p:nvPr/>
        </p:nvGraphicFramePr>
        <p:xfrm>
          <a:off x="1142206" y="1219994"/>
          <a:ext cx="495379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896" y="809231"/>
            <a:ext cx="9777910" cy="867964"/>
          </a:xfrm>
        </p:spPr>
        <p:txBody>
          <a:bodyPr/>
          <a:lstStyle/>
          <a:p>
            <a:pPr algn="ctr" eaLnBrk="1" hangingPunct="1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Загальна характеристика громади</a:t>
            </a:r>
          </a:p>
        </p:txBody>
      </p:sp>
      <p:graphicFrame>
        <p:nvGraphicFramePr>
          <p:cNvPr id="4" name="Chart 1"/>
          <p:cNvGraphicFramePr/>
          <p:nvPr/>
        </p:nvGraphicFramePr>
        <p:xfrm>
          <a:off x="1675606" y="1905795"/>
          <a:ext cx="9296400" cy="38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806" y="838995"/>
            <a:ext cx="6248400" cy="817752"/>
          </a:xfrm>
        </p:spPr>
        <p:txBody>
          <a:bodyPr/>
          <a:lstStyle/>
          <a:p>
            <a:pPr eaLnBrk="1" hangingPunct="1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Чи маєте тут </a:t>
            </a:r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нерухомість? </a:t>
            </a:r>
            <a:endParaRPr lang="uk-UA" alt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2"/>
          <p:cNvGraphicFramePr/>
          <p:nvPr/>
        </p:nvGraphicFramePr>
        <p:xfrm>
          <a:off x="2209006" y="1905795"/>
          <a:ext cx="838120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646" y="764881"/>
            <a:ext cx="10896600" cy="766958"/>
          </a:xfrm>
        </p:spPr>
        <p:txBody>
          <a:bodyPr/>
          <a:lstStyle/>
          <a:p>
            <a:pPr algn="ctr" eaLnBrk="1" hangingPunct="1"/>
            <a:r>
              <a:rPr lang="uk-UA" altLang="uk-UA" sz="3200" dirty="0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altLang="uk-UA" sz="3200" dirty="0" smtClean="0">
                <a:latin typeface="Times New Roman" pitchFamily="18" charset="0"/>
                <a:cs typeface="Times New Roman" pitchFamily="18" charset="0"/>
              </a:rPr>
              <a:t>нинішнього стану окремих показників </a:t>
            </a:r>
            <a:r>
              <a:rPr lang="uk-UA" altLang="uk-UA" sz="3200" dirty="0">
                <a:latin typeface="Times New Roman" pitchFamily="18" charset="0"/>
                <a:cs typeface="Times New Roman" pitchFamily="18" charset="0"/>
              </a:rPr>
              <a:t>громади</a:t>
            </a:r>
          </a:p>
        </p:txBody>
      </p:sp>
      <p:graphicFrame>
        <p:nvGraphicFramePr>
          <p:cNvPr id="4" name="Chart 7"/>
          <p:cNvGraphicFramePr/>
          <p:nvPr/>
        </p:nvGraphicFramePr>
        <p:xfrm>
          <a:off x="622598" y="1485128"/>
          <a:ext cx="10895806" cy="518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894806" y="381795"/>
            <a:ext cx="6859372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uk-UA" altLang="uk-UA" sz="3600" b="1" dirty="0" smtClean="0">
                <a:latin typeface="Times New Roman" pitchFamily="18" charset="0"/>
                <a:cs typeface="Times New Roman" pitchFamily="18" charset="0"/>
              </a:rPr>
              <a:t>Що заважає розвитку громади?</a:t>
            </a:r>
            <a:endParaRPr lang="uk-UA" sz="3600" b="1" dirty="0"/>
          </a:p>
        </p:txBody>
      </p:sp>
      <p:graphicFrame>
        <p:nvGraphicFramePr>
          <p:cNvPr id="31" name="Chart 3"/>
          <p:cNvGraphicFramePr/>
          <p:nvPr/>
        </p:nvGraphicFramePr>
        <p:xfrm>
          <a:off x="304006" y="1296194"/>
          <a:ext cx="11658600" cy="510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3406" y="381794"/>
            <a:ext cx="8458200" cy="685959"/>
          </a:xfrm>
        </p:spPr>
        <p:txBody>
          <a:bodyPr/>
          <a:lstStyle/>
          <a:p>
            <a:pPr eaLnBrk="1" hangingPunct="1"/>
            <a:r>
              <a:rPr lang="uk-UA" altLang="uk-UA" sz="3600" dirty="0">
                <a:latin typeface="Times New Roman" pitchFamily="18" charset="0"/>
                <a:cs typeface="Times New Roman" pitchFamily="18" charset="0"/>
              </a:rPr>
              <a:t>Що слід змінювати </a:t>
            </a:r>
            <a:r>
              <a:rPr lang="uk-UA" altLang="uk-UA" sz="3600" dirty="0" smtClean="0">
                <a:latin typeface="Times New Roman" pitchFamily="18" charset="0"/>
                <a:cs typeface="Times New Roman" pitchFamily="18" charset="0"/>
              </a:rPr>
              <a:t>передусім?</a:t>
            </a:r>
            <a:endParaRPr lang="uk-UA" alt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5006" y="1296195"/>
          <a:ext cx="11125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806" y="961066"/>
            <a:ext cx="9777910" cy="11733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Чи вірите що вдасться </a:t>
            </a:r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змінити обрані пункти?</a:t>
            </a:r>
            <a:endParaRPr lang="uk-UA" alt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8"/>
          <p:cNvGraphicFramePr/>
          <p:nvPr/>
        </p:nvGraphicFramePr>
        <p:xfrm>
          <a:off x="1333500" y="2134394"/>
          <a:ext cx="9525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1267</TotalTime>
  <Words>75</Words>
  <Application>Microsoft Office PowerPoint</Application>
  <PresentationFormat>Произвольный</PresentationFormat>
  <Paragraphs>17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Результати опитування мешканців Нетішинської міської територіальної громади</vt:lpstr>
      <vt:lpstr>Слайд 2</vt:lpstr>
      <vt:lpstr>Слайд 3</vt:lpstr>
      <vt:lpstr>Загальна характеристика громади</vt:lpstr>
      <vt:lpstr>Чи маєте тут нерухомість? </vt:lpstr>
      <vt:lpstr>Оцінка нинішнього стану окремих показників громади</vt:lpstr>
      <vt:lpstr>Слайд 7</vt:lpstr>
      <vt:lpstr>Що слід змінювати передусім?</vt:lpstr>
      <vt:lpstr>Чи вірите що вдасться змінити обрані пункти?</vt:lpstr>
      <vt:lpstr>Яким є основний ресурс громади для подальшого розвитку?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</dc:creator>
  <cp:lastModifiedBy>Agenciya</cp:lastModifiedBy>
  <cp:revision>101</cp:revision>
  <cp:lastPrinted>1601-01-01T00:00:00Z</cp:lastPrinted>
  <dcterms:created xsi:type="dcterms:W3CDTF">2016-03-23T13:32:41Z</dcterms:created>
  <dcterms:modified xsi:type="dcterms:W3CDTF">2023-07-26T07:06:19Z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