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85" r:id="rId4"/>
    <p:sldId id="300" r:id="rId5"/>
    <p:sldId id="311" r:id="rId6"/>
    <p:sldId id="259" r:id="rId7"/>
    <p:sldId id="261" r:id="rId8"/>
    <p:sldId id="262" r:id="rId9"/>
    <p:sldId id="270" r:id="rId10"/>
    <p:sldId id="312" r:id="rId11"/>
    <p:sldId id="274" r:id="rId12"/>
    <p:sldId id="276" r:id="rId13"/>
    <p:sldId id="280" r:id="rId14"/>
    <p:sldId id="282" r:id="rId15"/>
    <p:sldId id="283" r:id="rId16"/>
  </p:sldIdLst>
  <p:sldSz cx="12190413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99FFCC"/>
    <a:srgbClr val="00FFCC"/>
    <a:srgbClr val="69E7CC"/>
    <a:srgbClr val="EC64E6"/>
    <a:srgbClr val="FF5050"/>
    <a:srgbClr val="ADB9CA"/>
    <a:srgbClr val="B8D1C7"/>
    <a:srgbClr val="002060"/>
    <a:srgbClr val="4D64A9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2491" autoAdjust="0"/>
  </p:normalViewPr>
  <p:slideViewPr>
    <p:cSldViewPr>
      <p:cViewPr varScale="1">
        <p:scale>
          <a:sx n="67" d="100"/>
          <a:sy n="67" d="100"/>
        </p:scale>
        <p:origin x="-858" y="-108"/>
      </p:cViewPr>
      <p:guideLst>
        <p:guide orient="horz" pos="2160"/>
        <p:guide pos="36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233D6-CCEF-4849-A9BA-7595B7A5F38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E2ED24A-AEF4-4943-9A89-7229FDE3D136}">
      <dgm:prSet phldrT="[Текст]"/>
      <dgm:spPr/>
      <dgm:t>
        <a:bodyPr/>
        <a:lstStyle/>
        <a:p>
          <a:r>
            <a:rPr lang="uk-UA" altLang="en-US" smtClean="0">
              <a:latin typeface="Times New Roman" pitchFamily="18" charset="0"/>
              <a:cs typeface="Times New Roman" pitchFamily="18" charset="0"/>
            </a:rPr>
            <a:t>спільне, погоджене на основі консенсусу, уявлення жителів про те, якою має бути громада в майбутньому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38AF40D1-618D-4FD3-B825-3F7CA39531D7}" type="parTrans" cxnId="{56AEE6B4-08C7-452B-8968-B319A56A6630}">
      <dgm:prSet/>
      <dgm:spPr/>
      <dgm:t>
        <a:bodyPr/>
        <a:lstStyle/>
        <a:p>
          <a:endParaRPr lang="uk-UA"/>
        </a:p>
      </dgm:t>
    </dgm:pt>
    <dgm:pt modelId="{2128130B-7D0F-4C6F-9AF7-B2A71592149F}" type="sibTrans" cxnId="{56AEE6B4-08C7-452B-8968-B319A56A6630}">
      <dgm:prSet/>
      <dgm:spPr/>
      <dgm:t>
        <a:bodyPr/>
        <a:lstStyle/>
        <a:p>
          <a:endParaRPr lang="uk-UA"/>
        </a:p>
      </dgm:t>
    </dgm:pt>
    <dgm:pt modelId="{1B21AE38-5994-4222-959D-91B5DB553C89}">
      <dgm:prSet phldrT="[Текст]"/>
      <dgm:spPr/>
      <dgm:t>
        <a:bodyPr/>
        <a:lstStyle/>
        <a:p>
          <a:r>
            <a:rPr lang="uk-UA" altLang="en-US" dirty="0">
              <a:latin typeface="Times New Roman" pitchFamily="18" charset="0"/>
              <a:cs typeface="Times New Roman" pitchFamily="18" charset="0"/>
            </a:rPr>
            <a:t>доцільно формулювати досить розширено та деталізовано, навіть з визначенням певних показників, яких громада бажає досягти у майбутньому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E72D3AD0-2E12-4F80-B127-22D5E4691811}" type="parTrans" cxnId="{457FFE5F-6D81-44ED-BA6E-5F53B786807E}">
      <dgm:prSet/>
      <dgm:spPr/>
      <dgm:t>
        <a:bodyPr/>
        <a:lstStyle/>
        <a:p>
          <a:endParaRPr lang="uk-UA"/>
        </a:p>
      </dgm:t>
    </dgm:pt>
    <dgm:pt modelId="{1793F64A-60A5-4ABB-851B-890255DBDD3F}" type="sibTrans" cxnId="{457FFE5F-6D81-44ED-BA6E-5F53B786807E}">
      <dgm:prSet/>
      <dgm:spPr/>
      <dgm:t>
        <a:bodyPr/>
        <a:lstStyle/>
        <a:p>
          <a:endParaRPr lang="uk-UA"/>
        </a:p>
      </dgm:t>
    </dgm:pt>
    <dgm:pt modelId="{7DFFD7CF-6A16-41D5-82EA-388E8C52C0E7}">
      <dgm:prSet phldrT="[Текст]"/>
      <dgm:spPr/>
      <dgm:t>
        <a:bodyPr/>
        <a:lstStyle/>
        <a:p>
          <a:r>
            <a:rPr lang="uk-UA" altLang="en-US" smtClean="0">
              <a:latin typeface="Times New Roman" pitchFamily="18" charset="0"/>
              <a:cs typeface="Times New Roman" pitchFamily="18" charset="0"/>
            </a:rPr>
            <a:t>об’єднує сукупність конкретних характеристик та стратегічних цілей розвитку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89BED135-DD75-4808-A175-0C6A6B971C6A}" type="parTrans" cxnId="{4FF37C51-D891-41CF-8B46-2B0AEC1FBA5D}">
      <dgm:prSet/>
      <dgm:spPr/>
      <dgm:t>
        <a:bodyPr/>
        <a:lstStyle/>
        <a:p>
          <a:endParaRPr lang="uk-UA"/>
        </a:p>
      </dgm:t>
    </dgm:pt>
    <dgm:pt modelId="{CC065F83-6BD7-485F-952E-D3DA54E385B7}" type="sibTrans" cxnId="{4FF37C51-D891-41CF-8B46-2B0AEC1FBA5D}">
      <dgm:prSet/>
      <dgm:spPr/>
      <dgm:t>
        <a:bodyPr/>
        <a:lstStyle/>
        <a:p>
          <a:endParaRPr lang="uk-UA"/>
        </a:p>
      </dgm:t>
    </dgm:pt>
    <dgm:pt modelId="{1030C1A9-F0DB-4729-B066-2A44D338D39D}" type="pres">
      <dgm:prSet presAssocID="{756233D6-CCEF-4849-A9BA-7595B7A5F3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29772A5B-887F-4028-9FC6-D4C851E4A0BC}" type="pres">
      <dgm:prSet presAssocID="{756233D6-CCEF-4849-A9BA-7595B7A5F380}" presName="Name1" presStyleCnt="0"/>
      <dgm:spPr/>
      <dgm:t>
        <a:bodyPr/>
        <a:lstStyle/>
        <a:p>
          <a:endParaRPr lang="uk-UA"/>
        </a:p>
      </dgm:t>
    </dgm:pt>
    <dgm:pt modelId="{DD234F80-934B-4F33-ADE6-5FAC1076DD9B}" type="pres">
      <dgm:prSet presAssocID="{756233D6-CCEF-4849-A9BA-7595B7A5F380}" presName="cycle" presStyleCnt="0"/>
      <dgm:spPr/>
      <dgm:t>
        <a:bodyPr/>
        <a:lstStyle/>
        <a:p>
          <a:endParaRPr lang="uk-UA"/>
        </a:p>
      </dgm:t>
    </dgm:pt>
    <dgm:pt modelId="{A246679E-0DC7-4154-9D05-18553155C187}" type="pres">
      <dgm:prSet presAssocID="{756233D6-CCEF-4849-A9BA-7595B7A5F380}" presName="srcNode" presStyleLbl="node1" presStyleIdx="0" presStyleCnt="3"/>
      <dgm:spPr/>
      <dgm:t>
        <a:bodyPr/>
        <a:lstStyle/>
        <a:p>
          <a:endParaRPr lang="uk-UA"/>
        </a:p>
      </dgm:t>
    </dgm:pt>
    <dgm:pt modelId="{C93F2BEF-D2F1-4337-9E08-47EB6438A4E9}" type="pres">
      <dgm:prSet presAssocID="{756233D6-CCEF-4849-A9BA-7595B7A5F380}" presName="conn" presStyleLbl="parChTrans1D2" presStyleIdx="0" presStyleCnt="1"/>
      <dgm:spPr/>
      <dgm:t>
        <a:bodyPr/>
        <a:lstStyle/>
        <a:p>
          <a:endParaRPr lang="uk-UA"/>
        </a:p>
      </dgm:t>
    </dgm:pt>
    <dgm:pt modelId="{44107137-EDC4-46DF-B9DE-FFDD95767FE5}" type="pres">
      <dgm:prSet presAssocID="{756233D6-CCEF-4849-A9BA-7595B7A5F380}" presName="extraNode" presStyleLbl="node1" presStyleIdx="0" presStyleCnt="3"/>
      <dgm:spPr/>
      <dgm:t>
        <a:bodyPr/>
        <a:lstStyle/>
        <a:p>
          <a:endParaRPr lang="uk-UA"/>
        </a:p>
      </dgm:t>
    </dgm:pt>
    <dgm:pt modelId="{106DD3A9-CA2E-48E3-AE35-60B9CBEA9002}" type="pres">
      <dgm:prSet presAssocID="{756233D6-CCEF-4849-A9BA-7595B7A5F380}" presName="dstNode" presStyleLbl="node1" presStyleIdx="0" presStyleCnt="3"/>
      <dgm:spPr/>
      <dgm:t>
        <a:bodyPr/>
        <a:lstStyle/>
        <a:p>
          <a:endParaRPr lang="uk-UA"/>
        </a:p>
      </dgm:t>
    </dgm:pt>
    <dgm:pt modelId="{4FFC8067-3EA9-46B9-B702-3805C5120289}" type="pres">
      <dgm:prSet presAssocID="{1E2ED24A-AEF4-4943-9A89-7229FDE3D13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FC222F-185E-430D-8D7C-975187983390}" type="pres">
      <dgm:prSet presAssocID="{1E2ED24A-AEF4-4943-9A89-7229FDE3D136}" presName="accent_1" presStyleCnt="0"/>
      <dgm:spPr/>
      <dgm:t>
        <a:bodyPr/>
        <a:lstStyle/>
        <a:p>
          <a:endParaRPr lang="uk-UA"/>
        </a:p>
      </dgm:t>
    </dgm:pt>
    <dgm:pt modelId="{80DBC0E3-2978-4EBE-9759-806288C04C99}" type="pres">
      <dgm:prSet presAssocID="{1E2ED24A-AEF4-4943-9A89-7229FDE3D136}" presName="accentRepeatNode" presStyleLbl="solidFgAcc1" presStyleIdx="0" presStyleCnt="3"/>
      <dgm:spPr/>
      <dgm:t>
        <a:bodyPr/>
        <a:lstStyle/>
        <a:p>
          <a:endParaRPr lang="uk-UA"/>
        </a:p>
      </dgm:t>
    </dgm:pt>
    <dgm:pt modelId="{7C76F316-9B38-40B7-A498-C745322F4729}" type="pres">
      <dgm:prSet presAssocID="{1B21AE38-5994-4222-959D-91B5DB553C8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2B12CB-94C4-443E-8B6F-317180C68C83}" type="pres">
      <dgm:prSet presAssocID="{1B21AE38-5994-4222-959D-91B5DB553C89}" presName="accent_2" presStyleCnt="0"/>
      <dgm:spPr/>
      <dgm:t>
        <a:bodyPr/>
        <a:lstStyle/>
        <a:p>
          <a:endParaRPr lang="uk-UA"/>
        </a:p>
      </dgm:t>
    </dgm:pt>
    <dgm:pt modelId="{FD45C0DE-7BDB-4594-A2BA-9C705FDE247F}" type="pres">
      <dgm:prSet presAssocID="{1B21AE38-5994-4222-959D-91B5DB553C89}" presName="accentRepeatNode" presStyleLbl="solidFgAcc1" presStyleIdx="1" presStyleCnt="3"/>
      <dgm:spPr/>
      <dgm:t>
        <a:bodyPr/>
        <a:lstStyle/>
        <a:p>
          <a:endParaRPr lang="uk-UA"/>
        </a:p>
      </dgm:t>
    </dgm:pt>
    <dgm:pt modelId="{0C1C0E51-064D-422E-9858-0087D477C468}" type="pres">
      <dgm:prSet presAssocID="{7DFFD7CF-6A16-41D5-82EA-388E8C52C0E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3B68CF-37FA-477B-B489-19CB421765C3}" type="pres">
      <dgm:prSet presAssocID="{7DFFD7CF-6A16-41D5-82EA-388E8C52C0E7}" presName="accent_3" presStyleCnt="0"/>
      <dgm:spPr/>
      <dgm:t>
        <a:bodyPr/>
        <a:lstStyle/>
        <a:p>
          <a:endParaRPr lang="uk-UA"/>
        </a:p>
      </dgm:t>
    </dgm:pt>
    <dgm:pt modelId="{7F9FA2E4-2363-445C-9DBE-FC3EF7371708}" type="pres">
      <dgm:prSet presAssocID="{7DFFD7CF-6A16-41D5-82EA-388E8C52C0E7}" presName="accentRepeatNode" presStyleLbl="solidFgAcc1" presStyleIdx="2" presStyleCnt="3"/>
      <dgm:spPr/>
      <dgm:t>
        <a:bodyPr/>
        <a:lstStyle/>
        <a:p>
          <a:endParaRPr lang="uk-UA"/>
        </a:p>
      </dgm:t>
    </dgm:pt>
  </dgm:ptLst>
  <dgm:cxnLst>
    <dgm:cxn modelId="{80A14418-8BCA-4739-B982-AF9986BD8D2A}" type="presOf" srcId="{2128130B-7D0F-4C6F-9AF7-B2A71592149F}" destId="{C93F2BEF-D2F1-4337-9E08-47EB6438A4E9}" srcOrd="0" destOrd="0" presId="urn:microsoft.com/office/officeart/2008/layout/VerticalCurvedList"/>
    <dgm:cxn modelId="{41B0126F-EFC5-423F-98D0-DDDFDF9504B1}" type="presOf" srcId="{1E2ED24A-AEF4-4943-9A89-7229FDE3D136}" destId="{4FFC8067-3EA9-46B9-B702-3805C5120289}" srcOrd="0" destOrd="0" presId="urn:microsoft.com/office/officeart/2008/layout/VerticalCurvedList"/>
    <dgm:cxn modelId="{92766D81-E1BC-4A33-B1E9-CFF3131E6A10}" type="presOf" srcId="{7DFFD7CF-6A16-41D5-82EA-388E8C52C0E7}" destId="{0C1C0E51-064D-422E-9858-0087D477C468}" srcOrd="0" destOrd="0" presId="urn:microsoft.com/office/officeart/2008/layout/VerticalCurvedList"/>
    <dgm:cxn modelId="{4FF37C51-D891-41CF-8B46-2B0AEC1FBA5D}" srcId="{756233D6-CCEF-4849-A9BA-7595B7A5F380}" destId="{7DFFD7CF-6A16-41D5-82EA-388E8C52C0E7}" srcOrd="2" destOrd="0" parTransId="{89BED135-DD75-4808-A175-0C6A6B971C6A}" sibTransId="{CC065F83-6BD7-485F-952E-D3DA54E385B7}"/>
    <dgm:cxn modelId="{E758B8E6-2FF4-4281-BA3B-C6CC705A01D7}" type="presOf" srcId="{1B21AE38-5994-4222-959D-91B5DB553C89}" destId="{7C76F316-9B38-40B7-A498-C745322F4729}" srcOrd="0" destOrd="0" presId="urn:microsoft.com/office/officeart/2008/layout/VerticalCurvedList"/>
    <dgm:cxn modelId="{5D466687-A103-43A6-A246-C4ADE0F1C067}" type="presOf" srcId="{756233D6-CCEF-4849-A9BA-7595B7A5F380}" destId="{1030C1A9-F0DB-4729-B066-2A44D338D39D}" srcOrd="0" destOrd="0" presId="urn:microsoft.com/office/officeart/2008/layout/VerticalCurvedList"/>
    <dgm:cxn modelId="{56AEE6B4-08C7-452B-8968-B319A56A6630}" srcId="{756233D6-CCEF-4849-A9BA-7595B7A5F380}" destId="{1E2ED24A-AEF4-4943-9A89-7229FDE3D136}" srcOrd="0" destOrd="0" parTransId="{38AF40D1-618D-4FD3-B825-3F7CA39531D7}" sibTransId="{2128130B-7D0F-4C6F-9AF7-B2A71592149F}"/>
    <dgm:cxn modelId="{457FFE5F-6D81-44ED-BA6E-5F53B786807E}" srcId="{756233D6-CCEF-4849-A9BA-7595B7A5F380}" destId="{1B21AE38-5994-4222-959D-91B5DB553C89}" srcOrd="1" destOrd="0" parTransId="{E72D3AD0-2E12-4F80-B127-22D5E4691811}" sibTransId="{1793F64A-60A5-4ABB-851B-890255DBDD3F}"/>
    <dgm:cxn modelId="{E5E3C921-ED18-4665-93F3-1D170B0F1900}" type="presParOf" srcId="{1030C1A9-F0DB-4729-B066-2A44D338D39D}" destId="{29772A5B-887F-4028-9FC6-D4C851E4A0BC}" srcOrd="0" destOrd="0" presId="urn:microsoft.com/office/officeart/2008/layout/VerticalCurvedList"/>
    <dgm:cxn modelId="{70E52B05-E7AD-40B5-A62C-70845C5FC660}" type="presParOf" srcId="{29772A5B-887F-4028-9FC6-D4C851E4A0BC}" destId="{DD234F80-934B-4F33-ADE6-5FAC1076DD9B}" srcOrd="0" destOrd="0" presId="urn:microsoft.com/office/officeart/2008/layout/VerticalCurvedList"/>
    <dgm:cxn modelId="{FE963739-0410-41D6-AE33-E95F4EB7A1F5}" type="presParOf" srcId="{DD234F80-934B-4F33-ADE6-5FAC1076DD9B}" destId="{A246679E-0DC7-4154-9D05-18553155C187}" srcOrd="0" destOrd="0" presId="urn:microsoft.com/office/officeart/2008/layout/VerticalCurvedList"/>
    <dgm:cxn modelId="{C8AFBE73-029B-4C60-8417-9E9CFB38B4CA}" type="presParOf" srcId="{DD234F80-934B-4F33-ADE6-5FAC1076DD9B}" destId="{C93F2BEF-D2F1-4337-9E08-47EB6438A4E9}" srcOrd="1" destOrd="0" presId="urn:microsoft.com/office/officeart/2008/layout/VerticalCurvedList"/>
    <dgm:cxn modelId="{27D0D9E4-C9D3-421E-ABFA-171B0FE8618D}" type="presParOf" srcId="{DD234F80-934B-4F33-ADE6-5FAC1076DD9B}" destId="{44107137-EDC4-46DF-B9DE-FFDD95767FE5}" srcOrd="2" destOrd="0" presId="urn:microsoft.com/office/officeart/2008/layout/VerticalCurvedList"/>
    <dgm:cxn modelId="{7B0F66FA-01C5-4456-8727-01564E5D9952}" type="presParOf" srcId="{DD234F80-934B-4F33-ADE6-5FAC1076DD9B}" destId="{106DD3A9-CA2E-48E3-AE35-60B9CBEA9002}" srcOrd="3" destOrd="0" presId="urn:microsoft.com/office/officeart/2008/layout/VerticalCurvedList"/>
    <dgm:cxn modelId="{16ABADB0-83A2-4862-BC05-09139B859FE1}" type="presParOf" srcId="{29772A5B-887F-4028-9FC6-D4C851E4A0BC}" destId="{4FFC8067-3EA9-46B9-B702-3805C5120289}" srcOrd="1" destOrd="0" presId="urn:microsoft.com/office/officeart/2008/layout/VerticalCurvedList"/>
    <dgm:cxn modelId="{FB7AAC63-35D9-4FEE-B282-EFAB361A63C5}" type="presParOf" srcId="{29772A5B-887F-4028-9FC6-D4C851E4A0BC}" destId="{3EFC222F-185E-430D-8D7C-975187983390}" srcOrd="2" destOrd="0" presId="urn:microsoft.com/office/officeart/2008/layout/VerticalCurvedList"/>
    <dgm:cxn modelId="{ACA4FDCB-FDB2-413A-94E0-C9A52D9090CE}" type="presParOf" srcId="{3EFC222F-185E-430D-8D7C-975187983390}" destId="{80DBC0E3-2978-4EBE-9759-806288C04C99}" srcOrd="0" destOrd="0" presId="urn:microsoft.com/office/officeart/2008/layout/VerticalCurvedList"/>
    <dgm:cxn modelId="{34F20382-3396-4F7D-A66E-2A12255501B0}" type="presParOf" srcId="{29772A5B-887F-4028-9FC6-D4C851E4A0BC}" destId="{7C76F316-9B38-40B7-A498-C745322F4729}" srcOrd="3" destOrd="0" presId="urn:microsoft.com/office/officeart/2008/layout/VerticalCurvedList"/>
    <dgm:cxn modelId="{DEF6EBBD-8174-4BF6-B4B2-51804DA54E07}" type="presParOf" srcId="{29772A5B-887F-4028-9FC6-D4C851E4A0BC}" destId="{A62B12CB-94C4-443E-8B6F-317180C68C83}" srcOrd="4" destOrd="0" presId="urn:microsoft.com/office/officeart/2008/layout/VerticalCurvedList"/>
    <dgm:cxn modelId="{D31B4F47-AA20-4F61-9AC4-2F2746AC3988}" type="presParOf" srcId="{A62B12CB-94C4-443E-8B6F-317180C68C83}" destId="{FD45C0DE-7BDB-4594-A2BA-9C705FDE247F}" srcOrd="0" destOrd="0" presId="urn:microsoft.com/office/officeart/2008/layout/VerticalCurvedList"/>
    <dgm:cxn modelId="{B15D29E3-3CB0-475A-88DA-85DEFC785062}" type="presParOf" srcId="{29772A5B-887F-4028-9FC6-D4C851E4A0BC}" destId="{0C1C0E51-064D-422E-9858-0087D477C468}" srcOrd="5" destOrd="0" presId="urn:microsoft.com/office/officeart/2008/layout/VerticalCurvedList"/>
    <dgm:cxn modelId="{096B9E49-B075-42E0-B706-643D50A1B60E}" type="presParOf" srcId="{29772A5B-887F-4028-9FC6-D4C851E4A0BC}" destId="{DC3B68CF-37FA-477B-B489-19CB421765C3}" srcOrd="6" destOrd="0" presId="urn:microsoft.com/office/officeart/2008/layout/VerticalCurvedList"/>
    <dgm:cxn modelId="{626687A8-37C1-4A7C-AC70-130929222903}" type="presParOf" srcId="{DC3B68CF-37FA-477B-B489-19CB421765C3}" destId="{7F9FA2E4-2363-445C-9DBE-FC3EF7371708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3F2BEF-D2F1-4337-9E08-47EB6438A4E9}">
      <dsp:nvSpPr>
        <dsp:cNvPr id="0" name=""/>
        <dsp:cNvSpPr/>
      </dsp:nvSpPr>
      <dsp:spPr>
        <a:xfrm>
          <a:off x="-5896431" y="-902574"/>
          <a:ext cx="7021276" cy="7021276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C8067-3EA9-46B9-B702-3805C5120289}">
      <dsp:nvSpPr>
        <dsp:cNvPr id="0" name=""/>
        <dsp:cNvSpPr/>
      </dsp:nvSpPr>
      <dsp:spPr>
        <a:xfrm>
          <a:off x="723998" y="521612"/>
          <a:ext cx="7952482" cy="10432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200" kern="1200" smtClean="0">
              <a:latin typeface="Times New Roman" pitchFamily="18" charset="0"/>
              <a:cs typeface="Times New Roman" pitchFamily="18" charset="0"/>
            </a:rPr>
            <a:t>спільне, погоджене на основі консенсусу, уявлення жителів про те, якою має бути громада в майбутньому</a:t>
          </a:r>
          <a:endParaRPr lang="uk-UA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3998" y="521612"/>
        <a:ext cx="7952482" cy="1043225"/>
      </dsp:txXfrm>
    </dsp:sp>
    <dsp:sp modelId="{80DBC0E3-2978-4EBE-9759-806288C04C99}">
      <dsp:nvSpPr>
        <dsp:cNvPr id="0" name=""/>
        <dsp:cNvSpPr/>
      </dsp:nvSpPr>
      <dsp:spPr>
        <a:xfrm>
          <a:off x="71982" y="391209"/>
          <a:ext cx="1304032" cy="1304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6F316-9B38-40B7-A498-C745322F4729}">
      <dsp:nvSpPr>
        <dsp:cNvPr id="0" name=""/>
        <dsp:cNvSpPr/>
      </dsp:nvSpPr>
      <dsp:spPr>
        <a:xfrm>
          <a:off x="1103211" y="2086451"/>
          <a:ext cx="7573270" cy="10432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200" kern="1200" dirty="0">
              <a:latin typeface="Times New Roman" pitchFamily="18" charset="0"/>
              <a:cs typeface="Times New Roman" pitchFamily="18" charset="0"/>
            </a:rPr>
            <a:t>доцільно формулювати досить розширено та деталізовано, навіть з визначенням певних показників, яких громада бажає досягти у майбутньому</a:t>
          </a:r>
          <a:endParaRPr lang="uk-UA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3211" y="2086451"/>
        <a:ext cx="7573270" cy="1043225"/>
      </dsp:txXfrm>
    </dsp:sp>
    <dsp:sp modelId="{FD45C0DE-7BDB-4594-A2BA-9C705FDE247F}">
      <dsp:nvSpPr>
        <dsp:cNvPr id="0" name=""/>
        <dsp:cNvSpPr/>
      </dsp:nvSpPr>
      <dsp:spPr>
        <a:xfrm>
          <a:off x="451195" y="1956048"/>
          <a:ext cx="1304032" cy="1304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C0E51-064D-422E-9858-0087D477C468}">
      <dsp:nvSpPr>
        <dsp:cNvPr id="0" name=""/>
        <dsp:cNvSpPr/>
      </dsp:nvSpPr>
      <dsp:spPr>
        <a:xfrm>
          <a:off x="723998" y="3651289"/>
          <a:ext cx="7952482" cy="10432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200" kern="1200" smtClean="0">
              <a:latin typeface="Times New Roman" pitchFamily="18" charset="0"/>
              <a:cs typeface="Times New Roman" pitchFamily="18" charset="0"/>
            </a:rPr>
            <a:t>об’єднує сукупність конкретних характеристик та стратегічних цілей розвитку</a:t>
          </a:r>
          <a:endParaRPr lang="uk-UA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3998" y="3651289"/>
        <a:ext cx="7952482" cy="1043225"/>
      </dsp:txXfrm>
    </dsp:sp>
    <dsp:sp modelId="{7F9FA2E4-2363-445C-9DBE-FC3EF7371708}">
      <dsp:nvSpPr>
        <dsp:cNvPr id="0" name=""/>
        <dsp:cNvSpPr/>
      </dsp:nvSpPr>
      <dsp:spPr>
        <a:xfrm>
          <a:off x="71982" y="3520886"/>
          <a:ext cx="1304032" cy="1304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A7367-F6FC-4081-918B-2927792DC089}" type="datetimeFigureOut">
              <a:rPr lang="uk-UA" smtClean="0"/>
              <a:pPr/>
              <a:t>02.11.2023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62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B299D-2632-4D24-B1A0-085E7BF19F1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B299D-2632-4D24-B1A0-085E7BF19F1F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ellow car running on the street between the building during daytime">
            <a:extLst>
              <a:ext uri="{FF2B5EF4-FFF2-40B4-BE49-F238E27FC236}">
                <a16:creationId xmlns="" xmlns:a16="http://schemas.microsoft.com/office/drawing/2014/main" id="{BC75E110-4330-6747-A9EE-0789092FB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093" b="27444"/>
          <a:stretch/>
        </p:blipFill>
        <p:spPr bwMode="auto">
          <a:xfrm>
            <a:off x="4761" y="0"/>
            <a:ext cx="837614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B2AD79E-7741-BD42-AE6E-399E0C1352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E2639E-BBD6-934C-BBF1-A848C01E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404" y="231713"/>
            <a:ext cx="6118954" cy="2387600"/>
          </a:xfrm>
        </p:spPr>
        <p:txBody>
          <a:bodyPr anchor="b"/>
          <a:lstStyle>
            <a:lvl1pPr algn="r">
              <a:defRPr sz="6000">
                <a:solidFill>
                  <a:srgbClr val="1893D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5E04A8-07C3-594B-A45C-88AAF8369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404" y="2711388"/>
            <a:ext cx="6118954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37B4D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A7229A-128E-0F41-A8D9-724494ED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D50EB5-6633-7241-A73A-2EF298C7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0A81B8-7219-0A46-BA76-45955B23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666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F42FE5-507F-5E47-86F5-1121FA58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6F2AAC-284E-1E43-AD92-C71CF3053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C8D9C9-BC2C-9F4B-82B7-327C6694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3B0946-9A0A-514A-9456-1419BB26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3C110B-CF89-B346-BDB9-AA8A5CFC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190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06A0752-C3A7-5E42-A4CC-9561F98D0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5" y="365125"/>
            <a:ext cx="2628558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A645FC-B888-6C4E-890B-1DD066739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2" y="365125"/>
            <a:ext cx="773329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20673-FCD8-7B44-81EE-6FF968B5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5B09F3-1F19-2E48-812C-FD3ECDA9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6D9C79-979D-9B46-A451-459D8DDD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70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="" xmlns:a16="http://schemas.microsoft.com/office/drawing/2014/main" id="{58A4F778-D8DF-42FD-B154-2F4B2C2028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48" y="-3086"/>
            <a:ext cx="2198665" cy="3349518"/>
            <a:chOff x="10849" y="-3086"/>
            <a:chExt cx="2198951" cy="3349518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0793C3B-AAD0-4446-A423-B0EB8EE2AA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57344207-297F-4959-8A55-69CE467B3CB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0479A031-8D8F-4167-9AC1-FF906757718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2530E3E1-76BD-4378-9E7C-7302E4B84D71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8C42F67-50FC-4C12-B07D-7FD30B62543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C3AD1C10-DF74-4C65-AF7B-89386448D4E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E2D9D2C3-0C72-4401-8548-E2CACA3C95C5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3142937-438B-42B5-8B58-B26BD92F154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AE9F08BF-E500-4B58-9AA3-B4517E83CE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92755" y="-3086"/>
            <a:ext cx="1325938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" name="Bottom Right">
            <a:extLst>
              <a:ext uri="{FF2B5EF4-FFF2-40B4-BE49-F238E27FC236}">
                <a16:creationId xmlns="" xmlns:a16="http://schemas.microsoft.com/office/drawing/2014/main" id="{6DE93ED8-FDE6-418E-A743-2B368C71F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9361" y="3276602"/>
            <a:ext cx="4211052" cy="3581399"/>
            <a:chOff x="7980400" y="3276601"/>
            <a:chExt cx="4211600" cy="3581399"/>
          </a:xfrm>
        </p:grpSpPr>
        <p:grpSp>
          <p:nvGrpSpPr>
            <p:cNvPr id="4" name="Graphic 157">
              <a:extLst>
                <a:ext uri="{FF2B5EF4-FFF2-40B4-BE49-F238E27FC236}">
                  <a16:creationId xmlns="" xmlns:a16="http://schemas.microsoft.com/office/drawing/2014/main" id="{25190812-FA8A-4CB5-85A8-5DDFF8C94B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71F1284C-D9B2-48EC-BDCE-6CF4C076ECB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DFDF02DB-02A4-4942-BD34-3F4903DA12A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739432B6-8074-4F72-BB48-F48015CAE04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A017DF18-3257-471E-AFD3-39EB68FE2DF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A7360442-04D2-49F1-BBE1-ED7C5CA0FF1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8937ECC2-1561-4705-919F-243AFFCE843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7AF7D52A-2FC7-4627-955A-6CB0E5E7ABF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B3C81E55-0711-4E01-975D-4649E53C86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Title 1">
            <a:extLst>
              <a:ext uri="{FF2B5EF4-FFF2-40B4-BE49-F238E27FC236}">
                <a16:creationId xmlns="" xmlns:a16="http://schemas.microsoft.com/office/drawing/2014/main" id="{8782B20B-E447-47CC-93DB-B076EAC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26" y="559813"/>
            <a:ext cx="5604628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5" name="Text Placeholder 37">
            <a:extLst>
              <a:ext uri="{FF2B5EF4-FFF2-40B4-BE49-F238E27FC236}">
                <a16:creationId xmlns="" xmlns:a16="http://schemas.microsoft.com/office/drawing/2014/main" id="{D5185B59-89FE-4275-B159-E5FEA474B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296" y="2384475"/>
            <a:ext cx="5607358" cy="378576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venir Next LT Pro" panose="020B0504020202020204" pitchFamily="34" charset="0"/>
              <a:buChar char="+"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="" xmlns:a16="http://schemas.microsoft.com/office/drawing/2014/main" id="{9079FD8C-6441-4214-93DC-E9E3BB4158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1392" y="558801"/>
            <a:ext cx="4817436" cy="2779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62" name="Picture Placeholder 59">
            <a:extLst>
              <a:ext uri="{FF2B5EF4-FFF2-40B4-BE49-F238E27FC236}">
                <a16:creationId xmlns="" xmlns:a16="http://schemas.microsoft.com/office/drawing/2014/main" id="{8BDEDA7F-304A-4A6E-8DB7-B842B551B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8217" y="3503613"/>
            <a:ext cx="4817436" cy="2666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Date Placeholder 8">
            <a:extLst>
              <a:ext uri="{FF2B5EF4-FFF2-40B4-BE49-F238E27FC236}">
                <a16:creationId xmlns="" xmlns:a16="http://schemas.microsoft.com/office/drawing/2014/main" id="{786FFFB1-44AF-407C-A246-5AC9C17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8" name="Footer Placeholder 9">
            <a:extLst>
              <a:ext uri="{FF2B5EF4-FFF2-40B4-BE49-F238E27FC236}">
                <a16:creationId xmlns="" xmlns:a16="http://schemas.microsoft.com/office/drawing/2014/main" id="{556011BF-48D6-437C-A8D4-087E1E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59" name="Slide Number Placeholder 10">
            <a:extLst>
              <a:ext uri="{FF2B5EF4-FFF2-40B4-BE49-F238E27FC236}">
                <a16:creationId xmlns="" xmlns:a16="http://schemas.microsoft.com/office/drawing/2014/main" id="{975D7D2C-6BE7-4A0B-B546-9C9CE46F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4710" y="6356351"/>
            <a:ext cx="1447612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64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DEBD1B-8034-0843-BA93-416549D1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A67A17-A7BC-DE4D-9B36-315CC377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F29467-5A16-B145-A60F-702DBC20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CB5F77-1DF8-F94C-917D-D1DF87A2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38AA61-A119-3746-9A94-58653D23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3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588C16-65E4-4141-B617-A0657BDE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40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8EBBCC-866C-E348-8228-6D037F552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5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7FCBD3-3A29-8148-BD56-F6F6F094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F4547B-EAF5-0C45-9AD7-EEA34826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105324-4BF0-5440-AF67-2EA50BC9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776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8C330-1871-7A46-82BC-2A469E4C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12F364-2AD6-2F45-982F-622FB74BA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001BFA-AB0B-3448-BF96-AC7ACB88D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F4747E-D51F-EF4D-8985-7AEDF671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E30115-92CB-9C48-8A37-6AE1BB27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2DB9EB-ABF0-8343-AAB0-0363E3E6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100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830A95-08F0-0A4D-B189-15AFDD50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7"/>
            <a:ext cx="1051423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A5A8BF-92B5-A946-AE7F-0AD42ED9A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C2C4A7-E020-D647-A005-F40B4561E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3F75D05-99F5-8342-8687-89A10C405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108E783-12B1-0F46-8B17-D364E1F42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47F1F63-2F46-5642-9AAB-7B493464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614ABC8-2762-F64F-9A24-0556EA69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9B86F8-6CDB-1B4F-BD33-6E72C603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269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0C2C7-B9B0-7848-84A7-FEBB7786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123827-6148-ED49-9681-9CCA0C93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B42C9A-9BDD-814E-A9C5-A4CFEC08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D805F13-A042-7D4E-B51F-7562E81C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57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4A0C2D8-7314-B440-BDD8-19C640E1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017752-02E7-EF4A-AF17-7C248E28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9E8BE7-E967-074A-BEF6-A215E16F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073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38DD8-2569-CA4E-8194-A843E319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9F89BA-B24E-E048-A605-CF50D3B5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7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E5A897-F7CB-CC48-9A7E-FA4B8F670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448F1D-5CAD-3D42-A1B3-534F137D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89330F-AB32-464F-9542-EE5D5306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0814F-F3BC-B04F-BEE4-0BFE0661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843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E7A8B-23B4-E849-84F0-7AE31AA3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47254E2-6E4D-8A4E-8CD0-D48A39777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7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66DD0D-F16B-C347-AE6D-147E097A6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03FF70-C377-4A4B-855B-884A3F02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D5FCF8-4ADE-4B45-8D1B-F5B58CB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07E32-B8D7-7945-B5C4-0E51DF80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708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AFB4514-A69F-7544-B195-08973C4980E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B83AE3-667D-5147-B80E-D3DABF75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7"/>
            <a:ext cx="10514231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F6C6FB-62A6-3047-A9C4-1BD3540EF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AF2BFD-7E72-A447-B686-61BD421C8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477353-AC51-8042-BFED-DD847C177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2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8E1E81-E0CD-0545-882C-74FA0C64F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86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95006" y="2247763"/>
            <a:ext cx="7536437" cy="236247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Друге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Нетішинської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територіальної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до 2027 року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86694" y="5357813"/>
            <a:ext cx="2473963" cy="1500187"/>
          </a:xfrm>
        </p:spPr>
        <p:txBody>
          <a:bodyPr>
            <a:normAutofit/>
          </a:bodyPr>
          <a:lstStyle/>
          <a:p>
            <a:pPr>
              <a:defRPr/>
            </a:pPr>
            <a:endParaRPr lang="uk-UA" alt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defRPr/>
            </a:pPr>
            <a:r>
              <a:rPr lang="uk-UA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25 Липня 2023 року</a:t>
            </a:r>
            <a:endParaRPr lang="en-US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7" name="Picture 2" descr="Герб міста Нетіш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622" y="1051604"/>
            <a:ext cx="3384376" cy="44689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93" y="0"/>
          <a:ext cx="12190414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5207"/>
                <a:gridCol w="6095207"/>
              </a:tblGrid>
              <a:tr h="578516">
                <a:tc>
                  <a:txBody>
                    <a:bodyPr/>
                    <a:lstStyle/>
                    <a:p>
                      <a:pPr algn="ctr"/>
                      <a:endParaRPr lang="uk-UA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МОЖЛИВОСТІ</a:t>
                      </a:r>
                      <a:endParaRPr lang="uk-UA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ЗАГРОЗИ</a:t>
                      </a:r>
                      <a:endParaRPr lang="uk-UA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6279484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Поліпшення бізнес-клімату в Україні, вдосконалення системи стимулювання розвитку малого та середнього бізнесу;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Будівництво нових енергоблоків, що сприятиме створенню нових робочих місць та збільшенню надходжень до бюджету громади;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Участь у державних та регіональних програмах розвитку;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Підвищення інвестиційної привабливості, зростання іміджу, посилення інтересу до громади;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Міжнародна підтримка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проєктів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Продовження воєнних дій на території України;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Погіршення демографічної ситуації в країні;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Відтік висококваліфікованих трудових кадрів за кордон;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Нестабільність національної валюти та інфляція;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Загроза світової економічної кризи;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Трансформація форми власності ВП ХАЕС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ДП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НАЕК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“Енергоатом”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(корпоратизація) із можливим скороченням чисельності персоналу;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Зростання вартості енергоресурсів, висока вартість землі, нерухомості, орендної плати для малого та середнього бізнесу;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Негативні зміни у національному законодавстві;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Виникнення надзвичайних ситуацій природного та техногенного характеру;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Підвищення податкового навантаження на суб’єкти господарської діяльності. </a:t>
                      </a:r>
                    </a:p>
                    <a:p>
                      <a:endParaRPr lang="uk-UA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3"/>
          <p:cNvSpPr>
            <a:spLocks/>
          </p:cNvSpPr>
          <p:nvPr/>
        </p:nvSpPr>
        <p:spPr bwMode="auto">
          <a:xfrm>
            <a:off x="4753777" y="3068960"/>
            <a:ext cx="5229861" cy="1421474"/>
          </a:xfrm>
          <a:custGeom>
            <a:avLst/>
            <a:gdLst>
              <a:gd name="T0" fmla="*/ 0 w 1735"/>
              <a:gd name="T1" fmla="*/ 0 h 488"/>
              <a:gd name="T2" fmla="*/ 186 w 1735"/>
              <a:gd name="T3" fmla="*/ 244 h 488"/>
              <a:gd name="T4" fmla="*/ 0 w 1735"/>
              <a:gd name="T5" fmla="*/ 488 h 488"/>
              <a:gd name="T6" fmla="*/ 1735 w 1735"/>
              <a:gd name="T7" fmla="*/ 488 h 488"/>
              <a:gd name="T8" fmla="*/ 1735 w 1735"/>
              <a:gd name="T9" fmla="*/ 0 h 488"/>
              <a:gd name="T10" fmla="*/ 0 w 1735"/>
              <a:gd name="T11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35" h="488">
                <a:moveTo>
                  <a:pt x="0" y="0"/>
                </a:moveTo>
                <a:lnTo>
                  <a:pt x="186" y="244"/>
                </a:lnTo>
                <a:lnTo>
                  <a:pt x="0" y="488"/>
                </a:lnTo>
                <a:lnTo>
                  <a:pt x="1735" y="488"/>
                </a:lnTo>
                <a:lnTo>
                  <a:pt x="17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36"/>
          <p:cNvSpPr>
            <a:spLocks/>
          </p:cNvSpPr>
          <p:nvPr/>
        </p:nvSpPr>
        <p:spPr bwMode="auto">
          <a:xfrm>
            <a:off x="2981221" y="3140968"/>
            <a:ext cx="2177881" cy="1296144"/>
          </a:xfrm>
          <a:custGeom>
            <a:avLst/>
            <a:gdLst>
              <a:gd name="T0" fmla="*/ 444 w 630"/>
              <a:gd name="T1" fmla="*/ 488 h 488"/>
              <a:gd name="T2" fmla="*/ 0 w 630"/>
              <a:gd name="T3" fmla="*/ 488 h 488"/>
              <a:gd name="T4" fmla="*/ 0 w 630"/>
              <a:gd name="T5" fmla="*/ 0 h 488"/>
              <a:gd name="T6" fmla="*/ 444 w 630"/>
              <a:gd name="T7" fmla="*/ 0 h 488"/>
              <a:gd name="T8" fmla="*/ 630 w 630"/>
              <a:gd name="T9" fmla="*/ 244 h 488"/>
              <a:gd name="T10" fmla="*/ 444 w 630"/>
              <a:gd name="T11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488">
                <a:moveTo>
                  <a:pt x="444" y="488"/>
                </a:moveTo>
                <a:lnTo>
                  <a:pt x="0" y="488"/>
                </a:lnTo>
                <a:lnTo>
                  <a:pt x="0" y="0"/>
                </a:lnTo>
                <a:lnTo>
                  <a:pt x="444" y="0"/>
                </a:lnTo>
                <a:lnTo>
                  <a:pt x="630" y="244"/>
                </a:lnTo>
                <a:lnTo>
                  <a:pt x="444" y="4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37"/>
          <p:cNvSpPr>
            <a:spLocks/>
          </p:cNvSpPr>
          <p:nvPr/>
        </p:nvSpPr>
        <p:spPr bwMode="auto">
          <a:xfrm>
            <a:off x="3732714" y="3227421"/>
            <a:ext cx="1448808" cy="1122250"/>
          </a:xfrm>
          <a:custGeom>
            <a:avLst/>
            <a:gdLst>
              <a:gd name="T0" fmla="*/ 444 w 630"/>
              <a:gd name="T1" fmla="*/ 488 h 488"/>
              <a:gd name="T2" fmla="*/ 0 w 630"/>
              <a:gd name="T3" fmla="*/ 488 h 488"/>
              <a:gd name="T4" fmla="*/ 0 w 630"/>
              <a:gd name="T5" fmla="*/ 0 h 488"/>
              <a:gd name="T6" fmla="*/ 444 w 630"/>
              <a:gd name="T7" fmla="*/ 0 h 488"/>
              <a:gd name="T8" fmla="*/ 630 w 630"/>
              <a:gd name="T9" fmla="*/ 244 h 488"/>
              <a:gd name="T10" fmla="*/ 444 w 630"/>
              <a:gd name="T11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488">
                <a:moveTo>
                  <a:pt x="444" y="488"/>
                </a:moveTo>
                <a:lnTo>
                  <a:pt x="0" y="488"/>
                </a:lnTo>
                <a:lnTo>
                  <a:pt x="0" y="0"/>
                </a:lnTo>
                <a:lnTo>
                  <a:pt x="444" y="0"/>
                </a:lnTo>
                <a:lnTo>
                  <a:pt x="630" y="244"/>
                </a:lnTo>
                <a:lnTo>
                  <a:pt x="444" y="4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43"/>
          <p:cNvSpPr>
            <a:spLocks/>
          </p:cNvSpPr>
          <p:nvPr/>
        </p:nvSpPr>
        <p:spPr bwMode="auto">
          <a:xfrm>
            <a:off x="4753776" y="4627722"/>
            <a:ext cx="5301870" cy="1393566"/>
          </a:xfrm>
          <a:custGeom>
            <a:avLst/>
            <a:gdLst>
              <a:gd name="T0" fmla="*/ 0 w 1735"/>
              <a:gd name="T1" fmla="*/ 0 h 488"/>
              <a:gd name="T2" fmla="*/ 186 w 1735"/>
              <a:gd name="T3" fmla="*/ 244 h 488"/>
              <a:gd name="T4" fmla="*/ 0 w 1735"/>
              <a:gd name="T5" fmla="*/ 488 h 488"/>
              <a:gd name="T6" fmla="*/ 1735 w 1735"/>
              <a:gd name="T7" fmla="*/ 488 h 488"/>
              <a:gd name="T8" fmla="*/ 1735 w 1735"/>
              <a:gd name="T9" fmla="*/ 0 h 488"/>
              <a:gd name="T10" fmla="*/ 0 w 1735"/>
              <a:gd name="T11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35" h="488">
                <a:moveTo>
                  <a:pt x="0" y="0"/>
                </a:moveTo>
                <a:lnTo>
                  <a:pt x="186" y="244"/>
                </a:lnTo>
                <a:lnTo>
                  <a:pt x="0" y="488"/>
                </a:lnTo>
                <a:lnTo>
                  <a:pt x="1735" y="488"/>
                </a:lnTo>
                <a:lnTo>
                  <a:pt x="17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36"/>
          <p:cNvSpPr>
            <a:spLocks/>
          </p:cNvSpPr>
          <p:nvPr/>
        </p:nvSpPr>
        <p:spPr bwMode="auto">
          <a:xfrm>
            <a:off x="2998862" y="4653136"/>
            <a:ext cx="2098076" cy="1296144"/>
          </a:xfrm>
          <a:custGeom>
            <a:avLst/>
            <a:gdLst>
              <a:gd name="T0" fmla="*/ 444 w 630"/>
              <a:gd name="T1" fmla="*/ 488 h 488"/>
              <a:gd name="T2" fmla="*/ 0 w 630"/>
              <a:gd name="T3" fmla="*/ 488 h 488"/>
              <a:gd name="T4" fmla="*/ 0 w 630"/>
              <a:gd name="T5" fmla="*/ 0 h 488"/>
              <a:gd name="T6" fmla="*/ 444 w 630"/>
              <a:gd name="T7" fmla="*/ 0 h 488"/>
              <a:gd name="T8" fmla="*/ 630 w 630"/>
              <a:gd name="T9" fmla="*/ 244 h 488"/>
              <a:gd name="T10" fmla="*/ 444 w 630"/>
              <a:gd name="T11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488">
                <a:moveTo>
                  <a:pt x="444" y="488"/>
                </a:moveTo>
                <a:lnTo>
                  <a:pt x="0" y="488"/>
                </a:lnTo>
                <a:lnTo>
                  <a:pt x="0" y="0"/>
                </a:lnTo>
                <a:lnTo>
                  <a:pt x="444" y="0"/>
                </a:lnTo>
                <a:lnTo>
                  <a:pt x="630" y="244"/>
                </a:lnTo>
                <a:lnTo>
                  <a:pt x="444" y="4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37"/>
          <p:cNvSpPr>
            <a:spLocks/>
          </p:cNvSpPr>
          <p:nvPr/>
        </p:nvSpPr>
        <p:spPr bwMode="auto">
          <a:xfrm>
            <a:off x="3732714" y="4457653"/>
            <a:ext cx="1448808" cy="1122250"/>
          </a:xfrm>
          <a:custGeom>
            <a:avLst/>
            <a:gdLst>
              <a:gd name="T0" fmla="*/ 444 w 630"/>
              <a:gd name="T1" fmla="*/ 488 h 488"/>
              <a:gd name="T2" fmla="*/ 0 w 630"/>
              <a:gd name="T3" fmla="*/ 488 h 488"/>
              <a:gd name="T4" fmla="*/ 0 w 630"/>
              <a:gd name="T5" fmla="*/ 0 h 488"/>
              <a:gd name="T6" fmla="*/ 444 w 630"/>
              <a:gd name="T7" fmla="*/ 0 h 488"/>
              <a:gd name="T8" fmla="*/ 630 w 630"/>
              <a:gd name="T9" fmla="*/ 244 h 488"/>
              <a:gd name="T10" fmla="*/ 444 w 630"/>
              <a:gd name="T11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488">
                <a:moveTo>
                  <a:pt x="444" y="488"/>
                </a:moveTo>
                <a:lnTo>
                  <a:pt x="0" y="488"/>
                </a:lnTo>
                <a:lnTo>
                  <a:pt x="0" y="0"/>
                </a:lnTo>
                <a:lnTo>
                  <a:pt x="444" y="0"/>
                </a:lnTo>
                <a:lnTo>
                  <a:pt x="630" y="244"/>
                </a:lnTo>
                <a:lnTo>
                  <a:pt x="444" y="4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43"/>
          <p:cNvSpPr>
            <a:spLocks/>
          </p:cNvSpPr>
          <p:nvPr/>
        </p:nvSpPr>
        <p:spPr bwMode="auto">
          <a:xfrm>
            <a:off x="4727980" y="1556792"/>
            <a:ext cx="5255658" cy="1338274"/>
          </a:xfrm>
          <a:custGeom>
            <a:avLst/>
            <a:gdLst>
              <a:gd name="T0" fmla="*/ 0 w 1735"/>
              <a:gd name="T1" fmla="*/ 0 h 488"/>
              <a:gd name="T2" fmla="*/ 186 w 1735"/>
              <a:gd name="T3" fmla="*/ 244 h 488"/>
              <a:gd name="T4" fmla="*/ 0 w 1735"/>
              <a:gd name="T5" fmla="*/ 488 h 488"/>
              <a:gd name="T6" fmla="*/ 1735 w 1735"/>
              <a:gd name="T7" fmla="*/ 488 h 488"/>
              <a:gd name="T8" fmla="*/ 1735 w 1735"/>
              <a:gd name="T9" fmla="*/ 0 h 488"/>
              <a:gd name="T10" fmla="*/ 0 w 1735"/>
              <a:gd name="T11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35" h="488">
                <a:moveTo>
                  <a:pt x="0" y="0"/>
                </a:moveTo>
                <a:lnTo>
                  <a:pt x="186" y="244"/>
                </a:lnTo>
                <a:lnTo>
                  <a:pt x="0" y="488"/>
                </a:lnTo>
                <a:lnTo>
                  <a:pt x="1735" y="488"/>
                </a:lnTo>
                <a:lnTo>
                  <a:pt x="17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36"/>
          <p:cNvSpPr>
            <a:spLocks/>
          </p:cNvSpPr>
          <p:nvPr/>
        </p:nvSpPr>
        <p:spPr bwMode="auto">
          <a:xfrm>
            <a:off x="2981221" y="1556792"/>
            <a:ext cx="2105873" cy="1266266"/>
          </a:xfrm>
          <a:custGeom>
            <a:avLst/>
            <a:gdLst>
              <a:gd name="T0" fmla="*/ 444 w 630"/>
              <a:gd name="T1" fmla="*/ 488 h 488"/>
              <a:gd name="T2" fmla="*/ 0 w 630"/>
              <a:gd name="T3" fmla="*/ 488 h 488"/>
              <a:gd name="T4" fmla="*/ 0 w 630"/>
              <a:gd name="T5" fmla="*/ 0 h 488"/>
              <a:gd name="T6" fmla="*/ 444 w 630"/>
              <a:gd name="T7" fmla="*/ 0 h 488"/>
              <a:gd name="T8" fmla="*/ 630 w 630"/>
              <a:gd name="T9" fmla="*/ 244 h 488"/>
              <a:gd name="T10" fmla="*/ 444 w 630"/>
              <a:gd name="T11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488">
                <a:moveTo>
                  <a:pt x="444" y="488"/>
                </a:moveTo>
                <a:lnTo>
                  <a:pt x="0" y="488"/>
                </a:lnTo>
                <a:lnTo>
                  <a:pt x="0" y="0"/>
                </a:lnTo>
                <a:lnTo>
                  <a:pt x="444" y="0"/>
                </a:lnTo>
                <a:lnTo>
                  <a:pt x="630" y="244"/>
                </a:lnTo>
                <a:lnTo>
                  <a:pt x="444" y="4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37"/>
          <p:cNvSpPr>
            <a:spLocks/>
          </p:cNvSpPr>
          <p:nvPr/>
        </p:nvSpPr>
        <p:spPr bwMode="auto">
          <a:xfrm>
            <a:off x="3732714" y="1937736"/>
            <a:ext cx="1448808" cy="1122250"/>
          </a:xfrm>
          <a:custGeom>
            <a:avLst/>
            <a:gdLst>
              <a:gd name="T0" fmla="*/ 444 w 630"/>
              <a:gd name="T1" fmla="*/ 488 h 488"/>
              <a:gd name="T2" fmla="*/ 0 w 630"/>
              <a:gd name="T3" fmla="*/ 488 h 488"/>
              <a:gd name="T4" fmla="*/ 0 w 630"/>
              <a:gd name="T5" fmla="*/ 0 h 488"/>
              <a:gd name="T6" fmla="*/ 444 w 630"/>
              <a:gd name="T7" fmla="*/ 0 h 488"/>
              <a:gd name="T8" fmla="*/ 630 w 630"/>
              <a:gd name="T9" fmla="*/ 244 h 488"/>
              <a:gd name="T10" fmla="*/ 444 w 630"/>
              <a:gd name="T11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488">
                <a:moveTo>
                  <a:pt x="444" y="488"/>
                </a:moveTo>
                <a:lnTo>
                  <a:pt x="0" y="488"/>
                </a:lnTo>
                <a:lnTo>
                  <a:pt x="0" y="0"/>
                </a:lnTo>
                <a:lnTo>
                  <a:pt x="444" y="0"/>
                </a:lnTo>
                <a:lnTo>
                  <a:pt x="630" y="244"/>
                </a:lnTo>
                <a:lnTo>
                  <a:pt x="444" y="4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Montserrat" pitchFamily="2" charset="77"/>
              <a:cs typeface="+mn-cs"/>
            </a:endParaRPr>
          </a:p>
        </p:txBody>
      </p:sp>
      <p:sp>
        <p:nvSpPr>
          <p:cNvPr id="13" name="Rectangle 85"/>
          <p:cNvSpPr>
            <a:spLocks/>
          </p:cNvSpPr>
          <p:nvPr/>
        </p:nvSpPr>
        <p:spPr bwMode="auto">
          <a:xfrm>
            <a:off x="2760001" y="1872407"/>
            <a:ext cx="238965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Інерційний  </a:t>
            </a:r>
            <a:endParaRPr lang="en-US" sz="1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сценарій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b="1" spc="113" dirty="0">
              <a:solidFill>
                <a:prstClr val="white"/>
              </a:solidFill>
              <a:latin typeface="Times New Roman" pitchFamily="18" charset="0"/>
              <a:ea typeface="Roboto" charset="0"/>
              <a:cs typeface="Times New Roman" pitchFamily="18" charset="0"/>
              <a:sym typeface="Bebas Neue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5125" y="1628800"/>
            <a:ext cx="4320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7500"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формується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основі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припущень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що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протягом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тривалого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 часу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вплив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зовнішніх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внутрішніх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факторів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 на стан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територіальної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громади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залишиться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незмінним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89D3B1-651B-42B3-B415-46B90C72607F}"/>
              </a:ext>
            </a:extLst>
          </p:cNvPr>
          <p:cNvSpPr txBox="1"/>
          <p:nvPr/>
        </p:nvSpPr>
        <p:spPr>
          <a:xfrm>
            <a:off x="5447134" y="3140968"/>
            <a:ext cx="424847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76" indent="404813" algn="just" defTabSz="685800" eaLnBrk="1" fontAlgn="auto" hangingPunct="1">
              <a:spcBef>
                <a:spcPts val="0"/>
              </a:spcBef>
              <a:spcAft>
                <a:spcPts val="450"/>
              </a:spcAft>
            </a:pPr>
            <a:r>
              <a:rPr lang="uk-UA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ґрунтується на припущеннях, що будуть сформовані найсприятливіші зовнішні (глобальні та національні) та внутрішні (ті, які територіальна громада здатна створити самостійно) фактори впливу. </a:t>
            </a:r>
            <a:endParaRPr lang="en-US" sz="1600" dirty="0">
              <a:solidFill>
                <a:prstClr val="white"/>
              </a:solidFill>
              <a:latin typeface="Times New Roman" pitchFamily="18" charset="0"/>
              <a:ea typeface="Lato Light" charset="0"/>
              <a:cs typeface="Times New Roman" pitchFamily="18" charset="0"/>
            </a:endParaRPr>
          </a:p>
        </p:txBody>
      </p:sp>
      <p:sp>
        <p:nvSpPr>
          <p:cNvPr id="16" name="Rectangle 85">
            <a:extLst>
              <a:ext uri="{FF2B5EF4-FFF2-40B4-BE49-F238E27FC236}">
                <a16:creationId xmlns:a16="http://schemas.microsoft.com/office/drawing/2014/main" xmlns="" id="{AC85ED62-2574-5D40-47E9-2331EAD6314A}"/>
              </a:ext>
            </a:extLst>
          </p:cNvPr>
          <p:cNvSpPr>
            <a:spLocks/>
          </p:cNvSpPr>
          <p:nvPr/>
        </p:nvSpPr>
        <p:spPr bwMode="auto">
          <a:xfrm>
            <a:off x="2710830" y="3528591"/>
            <a:ext cx="238965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Оптимістичний </a:t>
            </a:r>
            <a:endParaRPr lang="en-US" sz="1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сценарій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b="1" spc="113" dirty="0">
              <a:solidFill>
                <a:prstClr val="white"/>
              </a:solidFill>
              <a:latin typeface="Times New Roman" pitchFamily="18" charset="0"/>
              <a:ea typeface="Roboto" charset="0"/>
              <a:cs typeface="Times New Roman" pitchFamily="18" charset="0"/>
              <a:sym typeface="Bebas Neue" charset="0"/>
            </a:endParaRPr>
          </a:p>
        </p:txBody>
      </p:sp>
      <p:sp>
        <p:nvSpPr>
          <p:cNvPr id="17" name="Rectangle 85">
            <a:extLst>
              <a:ext uri="{FF2B5EF4-FFF2-40B4-BE49-F238E27FC236}">
                <a16:creationId xmlns:a16="http://schemas.microsoft.com/office/drawing/2014/main" xmlns="" id="{F938228D-7B29-B404-182E-44673AA91BA3}"/>
              </a:ext>
            </a:extLst>
          </p:cNvPr>
          <p:cNvSpPr>
            <a:spLocks/>
          </p:cNvSpPr>
          <p:nvPr/>
        </p:nvSpPr>
        <p:spPr bwMode="auto">
          <a:xfrm>
            <a:off x="2710830" y="5085184"/>
            <a:ext cx="238965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Песимістичний </a:t>
            </a:r>
            <a:endParaRPr lang="en-US" sz="1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сценарій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b="1" spc="113" dirty="0">
              <a:solidFill>
                <a:prstClr val="white"/>
              </a:solidFill>
              <a:latin typeface="Times New Roman" pitchFamily="18" charset="0"/>
              <a:ea typeface="Roboto" charset="0"/>
              <a:cs typeface="Times New Roman" pitchFamily="18" charset="0"/>
              <a:sym typeface="Bebas Neue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07AEDA-461E-1581-7A1E-2AEAC0047C9A}"/>
              </a:ext>
            </a:extLst>
          </p:cNvPr>
          <p:cNvSpPr txBox="1"/>
          <p:nvPr/>
        </p:nvSpPr>
        <p:spPr>
          <a:xfrm>
            <a:off x="5519142" y="4869160"/>
            <a:ext cx="4369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prstClr val="white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є результатом критичної оцінки та врахування негативного впливу зовнішніх і внутрішніх факторів.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EAB47AC8-61EA-E655-4BC5-5EF729511738}"/>
              </a:ext>
            </a:extLst>
          </p:cNvPr>
          <p:cNvSpPr txBox="1">
            <a:spLocks/>
          </p:cNvSpPr>
          <p:nvPr/>
        </p:nvSpPr>
        <p:spPr>
          <a:xfrm>
            <a:off x="2926854" y="476672"/>
            <a:ext cx="6839465" cy="764761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x-none" sz="2700" b="1" dirty="0">
                <a:solidFill>
                  <a:prstClr val="black"/>
                </a:solidFill>
              </a:rPr>
              <a:t>Інерційний та </a:t>
            </a:r>
            <a:r>
              <a:rPr lang="x-none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альтернативні</a:t>
            </a:r>
            <a:r>
              <a:rPr lang="x-none" sz="2700" b="1" dirty="0">
                <a:solidFill>
                  <a:prstClr val="black"/>
                </a:solidFill>
              </a:rPr>
              <a:t> сценарії розвитку: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8EFC546-5385-5511-A72C-BBC058BA7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620688"/>
            <a:ext cx="9144000" cy="8509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uk-UA" altLang="en-US" sz="3200" b="1" dirty="0">
                <a:latin typeface="Times New Roman" pitchFamily="18" charset="0"/>
                <a:cs typeface="Times New Roman" pitchFamily="18" charset="0"/>
              </a:rPr>
              <a:t>СТРАТЕГІЧНЕ БАЧЕННЯ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0046D7EE-3241-A621-FFCF-A1BB4FE1D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96822319"/>
              </p:ext>
            </p:extLst>
          </p:nvPr>
        </p:nvGraphicFramePr>
        <p:xfrm>
          <a:off x="1703512" y="1326778"/>
          <a:ext cx="8748464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xmlns="" id="{62308B6A-BEF9-E08B-F5BC-8B36FD8AE1F4}"/>
              </a:ext>
            </a:extLst>
          </p:cNvPr>
          <p:cNvSpPr/>
          <p:nvPr/>
        </p:nvSpPr>
        <p:spPr>
          <a:xfrm>
            <a:off x="3743300" y="692696"/>
            <a:ext cx="7608490" cy="30963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243000" tIns="243000" rIns="243000" bIns="243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just" defTabSz="6858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prstClr val="black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Лідер шоколадно - бісквітного виробництва в Європі, із розвинутим </a:t>
            </a:r>
            <a:r>
              <a:rPr lang="uk-UA" sz="1600" dirty="0" err="1">
                <a:solidFill>
                  <a:prstClr val="black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експортноорієнтованим</a:t>
            </a:r>
            <a:r>
              <a:rPr lang="uk-UA" sz="1600" dirty="0">
                <a:solidFill>
                  <a:prstClr val="black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кластером харчової, деревообробної промисловості та сільського господарства.</a:t>
            </a:r>
          </a:p>
          <a:p>
            <a:pPr indent="457200" algn="just" defTabSz="6858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prstClr val="black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Інвестиційно – приваблива громада із екологічно чистими технологіями виробництва та диверсифікованою економікою. </a:t>
            </a:r>
          </a:p>
          <a:p>
            <a:pPr indent="457200" algn="just" defTabSz="6858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prstClr val="black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Безпечна, екологічно чиста, енергоефективна спільнота із комфортними умовами проживання, оздоровлення та відпочинку. </a:t>
            </a:r>
          </a:p>
          <a:p>
            <a:pPr indent="457200" algn="just" defTabSz="6858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prstClr val="black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Туристичний, екологічний та молодіжний центр інноваційних культурних, освітніх та спортивних просторів із розвинутою інфраструктурою. </a:t>
            </a:r>
          </a:p>
          <a:p>
            <a:pPr indent="457200" algn="just" defTabSz="685800">
              <a:lnSpc>
                <a:spcPct val="115000"/>
              </a:lnSpc>
            </a:pPr>
            <a:r>
              <a:rPr lang="uk-UA" sz="1600" dirty="0" err="1">
                <a:solidFill>
                  <a:prstClr val="black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Гендерно</a:t>
            </a:r>
            <a:r>
              <a:rPr lang="uk-UA" sz="1600" dirty="0">
                <a:solidFill>
                  <a:prstClr val="black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prstClr val="black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1600" dirty="0">
                <a:solidFill>
                  <a:prstClr val="black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орієнтована громада дружнього урядування та активних відповідальних громадян.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EF6B1AF2-3DAA-31AD-3A2A-FD3A68EB4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0691" t="26945" r="1401" b="13053"/>
          <a:stretch/>
        </p:blipFill>
        <p:spPr>
          <a:xfrm>
            <a:off x="0" y="836712"/>
            <a:ext cx="3170768" cy="3136717"/>
          </a:xfrm>
          <a:prstGeom prst="rect">
            <a:avLst/>
          </a:prstGeom>
        </p:spPr>
      </p:pic>
      <p:sp>
        <p:nvSpPr>
          <p:cNvPr id="6" name="Текст 7">
            <a:extLst>
              <a:ext uri="{FF2B5EF4-FFF2-40B4-BE49-F238E27FC236}">
                <a16:creationId xmlns:a16="http://schemas.microsoft.com/office/drawing/2014/main" xmlns="" id="{4C7C606D-93D6-48D0-320F-EFBB8252A1F5}"/>
              </a:ext>
            </a:extLst>
          </p:cNvPr>
          <p:cNvSpPr txBox="1">
            <a:spLocks/>
          </p:cNvSpPr>
          <p:nvPr/>
        </p:nvSpPr>
        <p:spPr>
          <a:xfrm>
            <a:off x="3934966" y="274022"/>
            <a:ext cx="4896544" cy="4906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r>
              <a:rPr lang="x-none" sz="2700" b="1" dirty="0">
                <a:solidFill>
                  <a:prstClr val="black"/>
                </a:solidFill>
              </a:rPr>
              <a:t>Приклади бачення:</a:t>
            </a:r>
          </a:p>
        </p:txBody>
      </p:sp>
      <p:sp>
        <p:nvSpPr>
          <p:cNvPr id="7" name="Скругленный прямоугольник 1">
            <a:extLst>
              <a:ext uri="{FF2B5EF4-FFF2-40B4-BE49-F238E27FC236}">
                <a16:creationId xmlns:a16="http://schemas.microsoft.com/office/drawing/2014/main" xmlns="" id="{948A0578-7A09-B0DA-C1A2-AEEBF7C4F738}"/>
              </a:ext>
            </a:extLst>
          </p:cNvPr>
          <p:cNvSpPr/>
          <p:nvPr/>
        </p:nvSpPr>
        <p:spPr>
          <a:xfrm>
            <a:off x="1126654" y="3933056"/>
            <a:ext cx="5832648" cy="2592288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243000" tIns="243000" rIns="243000" bIns="243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Європейська культурна територія бойківських  традицій на межі Івано-Франківської і </a:t>
            </a:r>
            <a:r>
              <a:rPr lang="uk-UA" dirty="0" smtClean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Львівської </a:t>
            </a:r>
            <a:r>
              <a:rPr lang="uk-UA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областей, земля чистого довкілля та добрими умовами для родинного фермерства та малого підприємництва, громада сприятливих та комфортних умов для життя з  сучасною інфраструктурою, громада яка дбає про теперішні та прийдешні покоління.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3782A8-4EEE-BE28-B8E3-89B1538A57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8345" t="20730" r="4045" b="13268"/>
          <a:stretch/>
        </p:blipFill>
        <p:spPr>
          <a:xfrm>
            <a:off x="7103318" y="3814824"/>
            <a:ext cx="4411663" cy="304317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2718" y="404664"/>
            <a:ext cx="9144000" cy="606029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ОГЛЯД СТРАТЕГІЇ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19823" y="1533848"/>
            <a:ext cx="6710362" cy="3742135"/>
          </a:xfrm>
        </p:spPr>
        <p:txBody>
          <a:bodyPr/>
          <a:lstStyle/>
          <a:p>
            <a:pPr algn="ctr">
              <a:buFontTx/>
              <a:buNone/>
            </a:pPr>
            <a:endParaRPr lang="sr-Latn-BA" sz="1200" b="1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6" name="Picture 3" descr="C:\Users\mpavlica\Desktop\Untitle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10000"/>
          </a:blip>
          <a:srcRect/>
          <a:stretch>
            <a:fillRect/>
          </a:stretch>
        </p:blipFill>
        <p:spPr bwMode="auto">
          <a:xfrm>
            <a:off x="1853084" y="1423714"/>
            <a:ext cx="9144000" cy="45255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83647" y="1400726"/>
            <a:ext cx="2641600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Стратегічне фокусування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4735" y="2132856"/>
            <a:ext cx="1698625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Стратегічна</a:t>
            </a:r>
            <a:b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ціль 1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272" y="2132856"/>
            <a:ext cx="1697037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Стратегічна</a:t>
            </a:r>
            <a:b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ціль </a:t>
            </a:r>
            <a:r>
              <a:rPr lang="en-US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4273" y="2132856"/>
            <a:ext cx="1697037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Стратегічна</a:t>
            </a:r>
            <a:b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ціль 3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0223" y="2132856"/>
            <a:ext cx="1698625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Стратегічна</a:t>
            </a:r>
            <a:b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ціль </a:t>
            </a:r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5086" y="1772816"/>
            <a:ext cx="3024336" cy="300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Стратегічне бачення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070" y="2708920"/>
            <a:ext cx="2641600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Фокусування компонентів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7710" y="3137193"/>
            <a:ext cx="1698625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Цілі економічного розвитку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2264" y="3137193"/>
            <a:ext cx="1697038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Цілі соціального розвитку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7334" y="3140968"/>
            <a:ext cx="2016224" cy="5386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Цілі захисту та поліпшення довкілля</a:t>
            </a:r>
            <a:endParaRPr lang="ru-RU" sz="14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4623" y="5662936"/>
            <a:ext cx="4891087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Визначення показників для моніторингу та оцінки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8760" y="2767335"/>
            <a:ext cx="235013" cy="1938338"/>
          </a:xfrm>
          <a:prstGeom prst="rect">
            <a:avLst/>
          </a:prstGeom>
          <a:solidFill>
            <a:schemeClr val="bg1"/>
          </a:solidFill>
        </p:spPr>
        <p:txBody>
          <a:bodyPr vert="vert" lIns="13500" tIns="13500" rIns="13500" bIns="1350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uk-UA" sz="13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стратегії</a:t>
            </a:r>
            <a:endParaRPr lang="ru-RU" sz="13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1310" y="4618758"/>
            <a:ext cx="1233488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Програма 1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1873" y="4618758"/>
            <a:ext cx="1233487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Програма 2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5309" y="4618758"/>
            <a:ext cx="1233488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Програма 3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44448" y="4618758"/>
            <a:ext cx="1233487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Програма ...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7760" y="5097389"/>
            <a:ext cx="754063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заходи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5359" y="5097389"/>
            <a:ext cx="827088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проекти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9760" y="5097389"/>
            <a:ext cx="754063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заходи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7359" y="5097389"/>
            <a:ext cx="827088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проекти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79072" y="5097389"/>
            <a:ext cx="754062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заходи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96673" y="5097389"/>
            <a:ext cx="827087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проекти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80909" y="5097389"/>
            <a:ext cx="755650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заходи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98509" y="5097389"/>
            <a:ext cx="827088" cy="2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проекти</a:t>
            </a:r>
            <a:endParaRPr lang="ru-RU" sz="7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87446" y="2767335"/>
            <a:ext cx="235013" cy="1938338"/>
          </a:xfrm>
          <a:prstGeom prst="rect">
            <a:avLst/>
          </a:prstGeom>
          <a:solidFill>
            <a:schemeClr val="bg1"/>
          </a:solidFill>
        </p:spPr>
        <p:txBody>
          <a:bodyPr vert="vert" lIns="13500" tIns="13500" rIns="13500" bIns="1350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Реалізація стратегії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1070" y="3789040"/>
            <a:ext cx="2641600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Програмування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AF1C628B-7624-D7BB-C8B5-3D63F1CA216D}"/>
              </a:ext>
            </a:extLst>
          </p:cNvPr>
          <p:cNvSpPr/>
          <p:nvPr/>
        </p:nvSpPr>
        <p:spPr>
          <a:xfrm>
            <a:off x="5519142" y="1376772"/>
            <a:ext cx="4032448" cy="4104456"/>
          </a:xfrm>
          <a:prstGeom prst="ellipse">
            <a:avLst/>
          </a:prstGeom>
          <a:solidFill>
            <a:srgbClr val="E9BE8C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2169FAC9-F04C-C68E-29EB-4F406A384EFE}"/>
              </a:ext>
            </a:extLst>
          </p:cNvPr>
          <p:cNvSpPr/>
          <p:nvPr/>
        </p:nvSpPr>
        <p:spPr>
          <a:xfrm>
            <a:off x="2998862" y="1376772"/>
            <a:ext cx="4032448" cy="4104456"/>
          </a:xfrm>
          <a:prstGeom prst="ellipse">
            <a:avLst/>
          </a:prstGeom>
          <a:solidFill>
            <a:srgbClr val="77A28F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255;p16">
            <a:extLst>
              <a:ext uri="{FF2B5EF4-FFF2-40B4-BE49-F238E27FC236}">
                <a16:creationId xmlns:a16="http://schemas.microsoft.com/office/drawing/2014/main" xmlns="" id="{84CA85D9-6BBE-103B-ECAA-5A7C1E47A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758" y="2240868"/>
            <a:ext cx="8342312" cy="210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Подальші</a:t>
            </a:r>
            <a:r>
              <a:rPr lang="ru-RU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 кроки: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4400" dirty="0"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  </a:t>
            </a:r>
            <a:r>
              <a:rPr lang="ru-RU" alt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загальний</a:t>
            </a:r>
            <a:r>
              <a:rPr lang="ru-RU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 </a:t>
            </a:r>
            <a:r>
              <a:rPr lang="ru-RU" alt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огляд</a:t>
            </a:r>
            <a:r>
              <a:rPr lang="ru-RU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  </a:t>
            </a:r>
            <a:r>
              <a:rPr lang="ru-RU" alt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графіку</a:t>
            </a:r>
            <a:r>
              <a:rPr lang="ru-RU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 роботи </a:t>
            </a:r>
            <a:r>
              <a:rPr lang="ru-RU" alt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зі</a:t>
            </a:r>
            <a:r>
              <a:rPr lang="ru-RU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 </a:t>
            </a:r>
            <a:r>
              <a:rPr lang="ru-RU" alt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стратегічного</a:t>
            </a:r>
            <a:r>
              <a:rPr lang="ru-RU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 </a:t>
            </a:r>
            <a:r>
              <a:rPr lang="ru-RU" alt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ontserrat Black" panose="00000A00000000000000" pitchFamily="2" charset="0"/>
              </a:rPr>
              <a:t>планування</a:t>
            </a:r>
            <a:endParaRPr lang="ru-RU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Montserrat Black" panose="00000A00000000000000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>
            <a:extLst>
              <a:ext uri="{FF2B5EF4-FFF2-40B4-BE49-F238E27FC236}">
                <a16:creationId xmlns="" xmlns:a16="http://schemas.microsoft.com/office/drawing/2014/main" id="{A492A7AA-5A09-9F79-37D6-282832FA3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342" y="2018657"/>
            <a:ext cx="6816897" cy="395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altLang="uk-UA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Результати проведеного </a:t>
            </a:r>
            <a:r>
              <a:rPr lang="uk-UA" altLang="uk-UA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опитування бізнесу та мешканців </a:t>
            </a:r>
          </a:p>
          <a:p>
            <a:pPr>
              <a:defRPr/>
            </a:pPr>
            <a:r>
              <a:rPr lang="uk-UA" altLang="uk-UA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громади</a:t>
            </a:r>
            <a:endParaRPr lang="uk-UA" altLang="uk-UA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E4EB5F99-9F30-7F2A-9871-35AB22036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031" y="1969666"/>
            <a:ext cx="910048" cy="554037"/>
          </a:xfrm>
          <a:prstGeom prst="rect">
            <a:avLst/>
          </a:prstGeom>
          <a:solidFill>
            <a:srgbClr val="4D64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altLang="uk-UA" sz="3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uk-UA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20B827B0-6B6A-F017-E770-E1E0FBA91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443" y="3987531"/>
            <a:ext cx="569309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altLang="uk-UA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Розробка сценаріїв розвитку громади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CA9CF33C-45DA-9333-498C-863BF5C39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778" y="2947565"/>
            <a:ext cx="910048" cy="554037"/>
          </a:xfrm>
          <a:prstGeom prst="rect">
            <a:avLst/>
          </a:prstGeom>
          <a:solidFill>
            <a:srgbClr val="4D64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uk-UA" sz="3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uk-UA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="" xmlns:a16="http://schemas.microsoft.com/office/drawing/2014/main" id="{A578ADBE-77E5-E021-5213-09277784B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591" y="3957214"/>
            <a:ext cx="863488" cy="552450"/>
          </a:xfrm>
          <a:prstGeom prst="rect">
            <a:avLst/>
          </a:prstGeom>
          <a:solidFill>
            <a:srgbClr val="4D64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altLang="uk-UA" sz="3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uk-UA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1406DAD0-3EAC-26EF-1345-08FC5A3F5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48" y="1017488"/>
            <a:ext cx="6685680" cy="395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uk-UA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altLang="uk-UA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проведеного</a:t>
            </a:r>
            <a:r>
              <a:rPr lang="ru-RU" altLang="uk-UA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altLang="uk-UA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соціально-економічного</a:t>
            </a:r>
            <a:r>
              <a:rPr lang="ru-RU" altLang="uk-UA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altLang="uk-UA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громади</a:t>
            </a:r>
            <a:endParaRPr lang="ru-RU" altLang="uk-UA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="" xmlns:a16="http://schemas.microsoft.com/office/drawing/2014/main" id="{6CAFE40B-7153-781B-3577-A321FEBBA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030" y="1033040"/>
            <a:ext cx="910048" cy="552450"/>
          </a:xfrm>
          <a:prstGeom prst="rect">
            <a:avLst/>
          </a:prstGeom>
          <a:solidFill>
            <a:srgbClr val="4D64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altLang="uk-UA" sz="3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uk-UA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="" xmlns:a16="http://schemas.microsoft.com/office/drawing/2014/main" id="{376C08E0-9EDB-B0BC-3B47-3A729736E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543" y="2979891"/>
            <a:ext cx="6598908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altLang="uk-UA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Розробка </a:t>
            </a:r>
            <a:r>
              <a:rPr lang="en-US" altLang="uk-UA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uk-UA" altLang="uk-UA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-аналізу</a:t>
            </a:r>
            <a:endParaRPr lang="uk-UA" altLang="uk-UA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="" xmlns:a16="http://schemas.microsoft.com/office/drawing/2014/main" id="{541F91D5-7EDC-7E32-02C9-5E08895B9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391" y="5734997"/>
            <a:ext cx="672165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uk-UA" dirty="0" err="1">
                <a:latin typeface="Times New Roman" pitchFamily="18" charset="0"/>
                <a:cs typeface="Times New Roman" pitchFamily="18" charset="0"/>
              </a:rPr>
              <a:t>Подальші</a:t>
            </a:r>
            <a:r>
              <a:rPr lang="ru-RU" altLang="uk-UA" dirty="0">
                <a:latin typeface="Times New Roman" pitchFamily="18" charset="0"/>
                <a:cs typeface="Times New Roman" pitchFamily="18" charset="0"/>
              </a:rPr>
              <a:t> кроки  –  </a:t>
            </a:r>
            <a:r>
              <a:rPr lang="ru-RU" altLang="uk-UA" dirty="0" err="1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alt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dirty="0" err="1">
                <a:latin typeface="Times New Roman" pitchFamily="18" charset="0"/>
                <a:cs typeface="Times New Roman" pitchFamily="18" charset="0"/>
              </a:rPr>
              <a:t>огляд</a:t>
            </a:r>
            <a:r>
              <a:rPr lang="ru-RU" altLang="uk-UA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uk-UA" dirty="0" err="1">
                <a:latin typeface="Times New Roman" pitchFamily="18" charset="0"/>
                <a:cs typeface="Times New Roman" pitchFamily="18" charset="0"/>
              </a:rPr>
              <a:t>графіку</a:t>
            </a:r>
            <a:r>
              <a:rPr lang="ru-RU" altLang="uk-UA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altLang="uk-UA" dirty="0">
                <a:latin typeface="Times New Roman" pitchFamily="18" charset="0"/>
                <a:cs typeface="Times New Roman" pitchFamily="18" charset="0"/>
              </a:rPr>
              <a:t>роботи </a:t>
            </a:r>
            <a:r>
              <a:rPr lang="ru-RU" altLang="uk-UA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alt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dirty="0" err="1"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alt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endParaRPr lang="uk-UA" alt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2D55CAD9-FB3A-BA60-4B2F-4CACC984B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338" y="5827291"/>
            <a:ext cx="893117" cy="554037"/>
          </a:xfrm>
          <a:prstGeom prst="rect">
            <a:avLst/>
          </a:prstGeom>
          <a:solidFill>
            <a:srgbClr val="4D64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endParaRPr lang="ru-RU" altLang="uk-UA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3">
            <a:extLst>
              <a:ext uri="{FF2B5EF4-FFF2-40B4-BE49-F238E27FC236}">
                <a16:creationId xmlns="" xmlns:a16="http://schemas.microsoft.com/office/drawing/2014/main" id="{0A00D08C-3F4E-BED6-6B7F-5AAD470743A1}"/>
              </a:ext>
            </a:extLst>
          </p:cNvPr>
          <p:cNvSpPr/>
          <p:nvPr/>
        </p:nvSpPr>
        <p:spPr>
          <a:xfrm>
            <a:off x="-25473" y="0"/>
            <a:ext cx="3384376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FF4B03BA-E929-527E-C460-A5C42496F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410" y="3019549"/>
            <a:ext cx="4025376" cy="6254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 </a:t>
            </a:r>
            <a:endParaRPr lang="en-US" alt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4C755039-FEFC-FC3F-53D5-68CB20C3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338" y="4892252"/>
            <a:ext cx="863488" cy="552450"/>
          </a:xfrm>
          <a:prstGeom prst="rect">
            <a:avLst/>
          </a:prstGeom>
          <a:solidFill>
            <a:srgbClr val="4D64A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altLang="uk-UA" sz="3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uk-UA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="" xmlns:a16="http://schemas.microsoft.com/office/drawing/2014/main" id="{8F809850-9023-EBF7-51E4-532BE464D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925" y="4914259"/>
            <a:ext cx="569309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altLang="uk-UA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lang="uk-UA" altLang="uk-UA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стратегічного </a:t>
            </a:r>
            <a:r>
              <a:rPr lang="uk-UA" altLang="uk-UA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lang="en-US" altLang="uk-UA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громади</a:t>
            </a:r>
            <a:endParaRPr lang="uk-UA" altLang="uk-UA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694" y="2708920"/>
            <a:ext cx="9217024" cy="189021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Результати проведеного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оціально-економічного аналізу громади</a:t>
            </a:r>
            <a:b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670" y="4797152"/>
            <a:ext cx="9829800" cy="117319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uk-UA" sz="3400" b="1" dirty="0">
                <a:latin typeface="Times New Roman" pitchFamily="18" charset="0"/>
                <a:cs typeface="Times New Roman" pitchFamily="18" charset="0"/>
              </a:rPr>
              <a:t>Результати опитування </a:t>
            </a:r>
            <a:r>
              <a:rPr lang="uk-UA" altLang="uk-UA" sz="3400" b="1" dirty="0" smtClean="0">
                <a:latin typeface="Times New Roman" pitchFamily="18" charset="0"/>
                <a:cs typeface="Times New Roman" pitchFamily="18" charset="0"/>
              </a:rPr>
              <a:t>мешканців</a:t>
            </a:r>
            <a:r>
              <a:rPr lang="uk-UA" altLang="uk-UA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3400" b="1" dirty="0" err="1" smtClean="0">
                <a:latin typeface="Times New Roman" pitchFamily="18" charset="0"/>
                <a:cs typeface="Times New Roman" pitchFamily="18" charset="0"/>
              </a:rPr>
              <a:t>Нетішинської</a:t>
            </a:r>
            <a:r>
              <a:rPr lang="uk-UA" altLang="uk-UA" sz="3400" b="1" dirty="0" smtClean="0">
                <a:latin typeface="Times New Roman" pitchFamily="18" charset="0"/>
                <a:cs typeface="Times New Roman" pitchFamily="18" charset="0"/>
              </a:rPr>
              <a:t> міської територіальної громади</a:t>
            </a:r>
            <a:endParaRPr lang="uk-UA" altLang="uk-UA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АНКЕТА ДЛЯ ВИЗНАЧЕННЯ ПОТРЕБ НАСЕЛЕННЯ ! | Соціальний захист у м.Рів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814" y="692696"/>
            <a:ext cx="7086600" cy="37786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0630" y="4581128"/>
            <a:ext cx="10325894" cy="1325563"/>
          </a:xfrm>
        </p:spPr>
        <p:txBody>
          <a:bodyPr>
            <a:normAutofit fontScale="90000"/>
          </a:bodyPr>
          <a:lstStyle/>
          <a:p>
            <a:pPr indent="457200" algn="ctr" eaLnBrk="1" hangingPunct="1"/>
            <a:r>
              <a:rPr lang="uk-UA" altLang="uk-UA" sz="3800" b="1" dirty="0">
                <a:latin typeface="Times New Roman" pitchFamily="18" charset="0"/>
                <a:cs typeface="Times New Roman" pitchFamily="18" charset="0"/>
              </a:rPr>
              <a:t>Результати опитування представників </a:t>
            </a:r>
            <a:r>
              <a:rPr lang="uk-UA" altLang="uk-UA" sz="3800" b="1" dirty="0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en-US" altLang="uk-UA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3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Нетішинської</a:t>
            </a:r>
            <a:r>
              <a:rPr lang="uk-UA" altLang="uk-UA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міської </a:t>
            </a:r>
            <a:r>
              <a:rPr lang="uk-UA" altLang="uk-UA" sz="3800" b="1" dirty="0" smtClean="0">
                <a:latin typeface="Times New Roman" pitchFamily="18" charset="0"/>
                <a:cs typeface="Times New Roman" pitchFamily="18" charset="0"/>
              </a:rPr>
              <a:t>територіальної </a:t>
            </a:r>
            <a:r>
              <a:rPr lang="uk-UA" altLang="uk-UA" sz="3800" b="1" dirty="0">
                <a:latin typeface="Times New Roman" pitchFamily="18" charset="0"/>
                <a:cs typeface="Times New Roman" pitchFamily="18" charset="0"/>
              </a:rPr>
              <a:t>громади</a:t>
            </a:r>
          </a:p>
        </p:txBody>
      </p:sp>
      <p:pic>
        <p:nvPicPr>
          <p:cNvPr id="4" name="Picture 4" descr="АНКЕТА ДЛЯ ВИЗНАЧЕННЯ ПОТРЕБ НАСЕЛЕННЯ ! | Соціальний захист у м.Рів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814" y="692696"/>
            <a:ext cx="7086600" cy="37786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3E79EAA-C59F-2508-EFF9-CA2DB556E0E3}"/>
              </a:ext>
            </a:extLst>
          </p:cNvPr>
          <p:cNvSpPr/>
          <p:nvPr/>
        </p:nvSpPr>
        <p:spPr>
          <a:xfrm>
            <a:off x="10525" y="5243650"/>
            <a:ext cx="12179888" cy="1611312"/>
          </a:xfrm>
          <a:prstGeom prst="rect">
            <a:avLst/>
          </a:prstGeom>
          <a:solidFill>
            <a:srgbClr val="4D6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9E18C8-1DB2-D67D-0EFA-A06060C0922C}"/>
              </a:ext>
            </a:extLst>
          </p:cNvPr>
          <p:cNvSpPr txBox="1"/>
          <p:nvPr/>
        </p:nvSpPr>
        <p:spPr>
          <a:xfrm>
            <a:off x="694606" y="1628800"/>
            <a:ext cx="8136904" cy="13619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indent="457200" algn="ctr">
              <a:defRPr/>
            </a:pPr>
            <a:r>
              <a:rPr lang="uk-UA" altLang="en-US" sz="2800" dirty="0">
                <a:latin typeface="Times New Roman" pitchFamily="18" charset="0"/>
                <a:cs typeface="Times New Roman" pitchFamily="18" charset="0"/>
              </a:rPr>
              <a:t>Функція Стратегії – спрямувати ОБМЕЖЕНІ ресурси на ПРІОРИТЕТНІ сфери, які призведуть до швидкого розвитку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1">
            <a:extLst>
              <a:ext uri="{FF2B5EF4-FFF2-40B4-BE49-F238E27FC236}">
                <a16:creationId xmlns="" xmlns:a16="http://schemas.microsoft.com/office/drawing/2014/main" id="{DD1EB447-AE9E-F593-958E-0EEFDE83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2193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6A27BF-C4DE-CD81-EC12-5D13AA1E8CB4}"/>
              </a:ext>
            </a:extLst>
          </p:cNvPr>
          <p:cNvSpPr txBox="1"/>
          <p:nvPr/>
        </p:nvSpPr>
        <p:spPr>
          <a:xfrm>
            <a:off x="2278782" y="5589240"/>
            <a:ext cx="82089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Головне – правильно вибрати пріоритети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98FA99B-07C1-4E53-7D45-8C4F0BCF4FDF}"/>
              </a:ext>
            </a:extLst>
          </p:cNvPr>
          <p:cNvSpPr txBox="1">
            <a:spLocks noChangeArrowheads="1"/>
          </p:cNvSpPr>
          <p:nvPr/>
        </p:nvSpPr>
        <p:spPr>
          <a:xfrm>
            <a:off x="4511030" y="2708920"/>
            <a:ext cx="7416823" cy="2447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45720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вибору пріоритетів проаналізуємо фактори, що мають суттєвий позитивний та негативний вплив на громаду</a:t>
            </a:r>
            <a:endParaRPr kumimoji="0" lang="uk-UA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F6763FE-1BD6-38D8-5F2D-D7794BCD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686" y="3861048"/>
            <a:ext cx="1583172" cy="157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1AC4F3AB-9CFD-782D-EE74-319335C36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574" y="0"/>
            <a:ext cx="3384376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SWOT- </a:t>
            </a:r>
            <a:r>
              <a:rPr lang="en-GB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endParaRPr lang="uk-UA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3">
            <a:extLst>
              <a:ext uri="{FF2B5EF4-FFF2-40B4-BE49-F238E27FC236}">
                <a16:creationId xmlns="" xmlns:a16="http://schemas.microsoft.com/office/drawing/2014/main" id="{98A00584-328C-194E-F4B7-A885F9C3A982}"/>
              </a:ext>
            </a:extLst>
          </p:cNvPr>
          <p:cNvGraphicFramePr>
            <a:graphicFrameLocks/>
          </p:cNvGraphicFramePr>
          <p:nvPr/>
        </p:nvGraphicFramePr>
        <p:xfrm>
          <a:off x="1342678" y="1196752"/>
          <a:ext cx="10343680" cy="5203453"/>
        </p:xfrm>
        <a:graphic>
          <a:graphicData uri="http://schemas.openxmlformats.org/drawingml/2006/table">
            <a:tbl>
              <a:tblPr/>
              <a:tblGrid>
                <a:gridCol w="5171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71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02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0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14">
            <a:extLst>
              <a:ext uri="{FF2B5EF4-FFF2-40B4-BE49-F238E27FC236}">
                <a16:creationId xmlns="" xmlns:a16="http://schemas.microsoft.com/office/drawing/2014/main" id="{92EC94F9-B3B2-E305-0E7F-0C711898A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902" y="3102716"/>
            <a:ext cx="589469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188"/>
              </a:spcBef>
              <a:buClr>
                <a:srgbClr val="003399"/>
              </a:buClr>
              <a:buFontTx/>
              <a:buNone/>
            </a:pPr>
            <a:r>
              <a:rPr lang="en-GB" altLang="en-US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ВНУТРІШНІ ФАКТОРИ</a:t>
            </a:r>
            <a:endParaRPr lang="en-GB" altLang="en-US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="" xmlns:a16="http://schemas.microsoft.com/office/drawing/2014/main" id="{198F5E59-574B-CF51-EE3D-F6DDA455D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870" y="4077072"/>
            <a:ext cx="6587566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188"/>
              </a:spcBef>
              <a:buClr>
                <a:srgbClr val="003399"/>
              </a:buClr>
              <a:buFontTx/>
              <a:buNone/>
            </a:pPr>
            <a:r>
              <a:rPr lang="en-GB" altLang="en-US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ЗОВНІШНІ ФАКТОРИ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="" xmlns:a16="http://schemas.microsoft.com/office/drawing/2014/main" id="{A4173EE0-CB8F-0CAC-AE5E-4ECAA581A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817" y="2462577"/>
            <a:ext cx="1788301" cy="39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63"/>
              </a:spcBef>
              <a:buClr>
                <a:srgbClr val="000000"/>
              </a:buClr>
              <a:buFontTx/>
              <a:buNone/>
            </a:pPr>
            <a:r>
              <a:rPr lang="en-GB" altLang="en-US" sz="1900" b="1" dirty="0">
                <a:solidFill>
                  <a:srgbClr val="009900"/>
                </a:solidFill>
              </a:rPr>
              <a:t>ПОЗИТИВНІ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="" xmlns:a16="http://schemas.microsoft.com/office/drawing/2014/main" id="{BFAC17A5-690F-A827-30A5-8044C723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39" y="2462577"/>
            <a:ext cx="1786587" cy="39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63"/>
              </a:spcBef>
              <a:buClr>
                <a:srgbClr val="FF0000"/>
              </a:buClr>
              <a:buFontTx/>
              <a:buNone/>
            </a:pPr>
            <a:r>
              <a:rPr lang="en-GB" altLang="en-US" sz="1900" b="1" dirty="0">
                <a:solidFill>
                  <a:srgbClr val="FF0000"/>
                </a:solidFill>
              </a:rPr>
              <a:t>НЕГАТИВНІ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="" xmlns:a16="http://schemas.microsoft.com/office/drawing/2014/main" id="{55FE3D36-36BF-59B3-ABC8-E7D47591D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793" y="1855235"/>
            <a:ext cx="2100353" cy="114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63"/>
              </a:spcBef>
              <a:buClr>
                <a:srgbClr val="000000"/>
              </a:buClr>
              <a:buFontTx/>
              <a:buNone/>
            </a:pPr>
            <a:r>
              <a:rPr lang="en-US" altLang="en-US" sz="4100" b="1">
                <a:solidFill>
                  <a:srgbClr val="000000"/>
                </a:solidFill>
              </a:rPr>
              <a:t>S</a:t>
            </a:r>
            <a:r>
              <a:rPr lang="en-US" altLang="en-US" sz="2500" b="1">
                <a:solidFill>
                  <a:srgbClr val="000000"/>
                </a:solidFill>
              </a:rPr>
              <a:t> (</a:t>
            </a:r>
            <a:r>
              <a:rPr lang="en-GB" altLang="en-US" sz="2500" b="1">
                <a:solidFill>
                  <a:srgbClr val="000000"/>
                </a:solidFill>
              </a:rPr>
              <a:t>СИЛЬНІ СТОРОНИ)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="" xmlns:a16="http://schemas.microsoft.com/office/drawing/2014/main" id="{F9FB7AF0-2F40-3327-F3DA-9215A7070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793" y="5616650"/>
            <a:ext cx="3420576" cy="74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63"/>
              </a:spcBef>
              <a:buClr>
                <a:srgbClr val="000000"/>
              </a:buClr>
              <a:buFontTx/>
              <a:buNone/>
            </a:pPr>
            <a:r>
              <a:rPr lang="en-GB" altLang="en-US" sz="4100" b="1">
                <a:solidFill>
                  <a:srgbClr val="000000"/>
                </a:solidFill>
              </a:rPr>
              <a:t>O</a:t>
            </a:r>
            <a:r>
              <a:rPr lang="en-GB" altLang="en-US" sz="2500" b="1">
                <a:solidFill>
                  <a:srgbClr val="000000"/>
                </a:solidFill>
              </a:rPr>
              <a:t> (МОЖЛИВОСТІ)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="" xmlns:a16="http://schemas.microsoft.com/office/drawing/2014/main" id="{D5EB83AF-2115-BD3A-8088-1D5FA8908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268" y="5688087"/>
            <a:ext cx="2643874" cy="74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63"/>
              </a:spcBef>
              <a:buClr>
                <a:srgbClr val="FF0000"/>
              </a:buClr>
              <a:buFontTx/>
              <a:buNone/>
            </a:pPr>
            <a:r>
              <a:rPr lang="en-GB" altLang="en-US" sz="4100" b="1"/>
              <a:t>T</a:t>
            </a:r>
            <a:r>
              <a:rPr lang="en-GB" altLang="en-US" sz="2500" b="1">
                <a:solidFill>
                  <a:srgbClr val="FF0000"/>
                </a:solidFill>
              </a:rPr>
              <a:t> (ЗАГРОЗИ)</a:t>
            </a:r>
          </a:p>
        </p:txBody>
      </p:sp>
      <p:sp>
        <p:nvSpPr>
          <p:cNvPr id="13" name="Text Box 21">
            <a:extLst>
              <a:ext uri="{FF2B5EF4-FFF2-40B4-BE49-F238E27FC236}">
                <a16:creationId xmlns="" xmlns:a16="http://schemas.microsoft.com/office/drawing/2014/main" id="{E6FFC091-3F44-86D3-683E-A76D4BEFC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01" y="1857916"/>
            <a:ext cx="2254666" cy="108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63"/>
              </a:spcBef>
              <a:buClr>
                <a:srgbClr val="FF0000"/>
              </a:buClr>
              <a:buFontTx/>
              <a:buNone/>
            </a:pPr>
            <a:r>
              <a:rPr lang="en-GB" altLang="en-US" sz="3700" b="1" dirty="0"/>
              <a:t>W</a:t>
            </a:r>
            <a:r>
              <a:rPr lang="en-GB" altLang="en-US" sz="2500" b="1" dirty="0">
                <a:solidFill>
                  <a:srgbClr val="FF0000"/>
                </a:solidFill>
              </a:rPr>
              <a:t> (СЛАБКІ СТОРОНИ)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="" xmlns:a16="http://schemas.microsoft.com/office/drawing/2014/main" id="{1BE6E59E-54A3-7382-0ED2-3DAA4280E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255" y="5199427"/>
            <a:ext cx="1788302" cy="39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63"/>
              </a:spcBef>
              <a:buClr>
                <a:srgbClr val="000000"/>
              </a:buClr>
              <a:buFontTx/>
              <a:buNone/>
            </a:pPr>
            <a:r>
              <a:rPr lang="en-GB" altLang="en-US" sz="1900" b="1" dirty="0">
                <a:solidFill>
                  <a:srgbClr val="009900"/>
                </a:solidFill>
              </a:rPr>
              <a:t>ПОЗИТИВНІ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="" xmlns:a16="http://schemas.microsoft.com/office/drawing/2014/main" id="{EE48851A-4D76-68D1-25B3-D8B411999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241" y="5199427"/>
            <a:ext cx="1786587" cy="39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63"/>
              </a:spcBef>
              <a:buClr>
                <a:srgbClr val="FF0000"/>
              </a:buClr>
              <a:buFontTx/>
              <a:buNone/>
            </a:pPr>
            <a:r>
              <a:rPr lang="en-GB" altLang="en-US" sz="1900" b="1" dirty="0">
                <a:solidFill>
                  <a:srgbClr val="FF0000"/>
                </a:solidFill>
              </a:rPr>
              <a:t>НЕГАТИВНІ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30910" y="18864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заснований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виявленні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8A6A322D-B2E2-0A41-B777-D07E831FEC36}"/>
              </a:ext>
            </a:extLst>
          </p:cNvPr>
          <p:cNvGrpSpPr/>
          <p:nvPr/>
        </p:nvGrpSpPr>
        <p:grpSpPr>
          <a:xfrm>
            <a:off x="766614" y="476672"/>
            <a:ext cx="11017224" cy="6120679"/>
            <a:chOff x="470765" y="802587"/>
            <a:chExt cx="11292122" cy="5286960"/>
          </a:xfrm>
        </p:grpSpPr>
        <p:sp>
          <p:nvSpPr>
            <p:cNvPr id="5" name="Rectangle: Rounded Corners 3">
              <a:extLst>
                <a:ext uri="{FF2B5EF4-FFF2-40B4-BE49-F238E27FC236}">
                  <a16:creationId xmlns="" xmlns:a16="http://schemas.microsoft.com/office/drawing/2014/main" id="{FFEFE53A-386C-4742-B636-E7F0CE00C526}"/>
                </a:ext>
              </a:extLst>
            </p:cNvPr>
            <p:cNvSpPr/>
            <p:nvPr/>
          </p:nvSpPr>
          <p:spPr>
            <a:xfrm>
              <a:off x="470765" y="802588"/>
              <a:ext cx="5437661" cy="2798979"/>
            </a:xfrm>
            <a:prstGeom prst="roundRect">
              <a:avLst>
                <a:gd name="adj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="" xmlns:a16="http://schemas.microsoft.com/office/drawing/2014/main" id="{CD8385E0-8955-4AC8-BD0A-06F8DDFA6EFE}"/>
                </a:ext>
              </a:extLst>
            </p:cNvPr>
            <p:cNvSpPr/>
            <p:nvPr/>
          </p:nvSpPr>
          <p:spPr>
            <a:xfrm>
              <a:off x="6006119" y="802587"/>
              <a:ext cx="5704986" cy="2674580"/>
            </a:xfrm>
            <a:prstGeom prst="roundRect">
              <a:avLst>
                <a:gd name="adj" fmla="val 0"/>
              </a:avLst>
            </a:prstGeom>
            <a:solidFill>
              <a:srgbClr val="ECB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/>
            </a:p>
          </p:txBody>
        </p:sp>
        <p:sp>
          <p:nvSpPr>
            <p:cNvPr id="7" name="Rectangle: Rounded Corners 5">
              <a:extLst>
                <a:ext uri="{FF2B5EF4-FFF2-40B4-BE49-F238E27FC236}">
                  <a16:creationId xmlns="" xmlns:a16="http://schemas.microsoft.com/office/drawing/2014/main" id="{C562CC8B-2C79-47A9-8E13-A591D2AB7CC1}"/>
                </a:ext>
              </a:extLst>
            </p:cNvPr>
            <p:cNvSpPr/>
            <p:nvPr/>
          </p:nvSpPr>
          <p:spPr>
            <a:xfrm>
              <a:off x="470766" y="3663765"/>
              <a:ext cx="5434954" cy="2425782"/>
            </a:xfrm>
            <a:prstGeom prst="roundRect">
              <a:avLst>
                <a:gd name="adj" fmla="val 0"/>
              </a:avLst>
            </a:prstGeom>
            <a:solidFill>
              <a:srgbClr val="127053"/>
            </a:solidFill>
            <a:ln w="254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/>
            </a:p>
          </p:txBody>
        </p:sp>
        <p:sp>
          <p:nvSpPr>
            <p:cNvPr id="8" name="Rectangle: Rounded Corners 6">
              <a:extLst>
                <a:ext uri="{FF2B5EF4-FFF2-40B4-BE49-F238E27FC236}">
                  <a16:creationId xmlns="" xmlns:a16="http://schemas.microsoft.com/office/drawing/2014/main" id="{D19A13C0-63D0-4A18-B592-44A475D279B5}"/>
                </a:ext>
              </a:extLst>
            </p:cNvPr>
            <p:cNvSpPr/>
            <p:nvPr/>
          </p:nvSpPr>
          <p:spPr>
            <a:xfrm>
              <a:off x="6127135" y="3581879"/>
              <a:ext cx="5635752" cy="2507668"/>
            </a:xfrm>
            <a:prstGeom prst="roundRect">
              <a:avLst>
                <a:gd name="adj" fmla="val 0"/>
              </a:avLst>
            </a:prstGeom>
            <a:solidFill>
              <a:srgbClr val="7B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/>
            </a:p>
          </p:txBody>
        </p:sp>
        <p:sp>
          <p:nvSpPr>
            <p:cNvPr id="9" name="Oval 9">
              <a:extLst>
                <a:ext uri="{FF2B5EF4-FFF2-40B4-BE49-F238E27FC236}">
                  <a16:creationId xmlns="" xmlns:a16="http://schemas.microsoft.com/office/drawing/2014/main" id="{BEA2C712-26CC-4D1D-89D1-9155E87957A6}"/>
                </a:ext>
              </a:extLst>
            </p:cNvPr>
            <p:cNvSpPr/>
            <p:nvPr/>
          </p:nvSpPr>
          <p:spPr>
            <a:xfrm>
              <a:off x="4854565" y="2685156"/>
              <a:ext cx="2173407" cy="1525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602F65E-A667-4896-A514-39CF9D192FEE}"/>
                </a:ext>
              </a:extLst>
            </p:cNvPr>
            <p:cNvSpPr txBox="1"/>
            <p:nvPr/>
          </p:nvSpPr>
          <p:spPr>
            <a:xfrm>
              <a:off x="4811303" y="2969727"/>
              <a:ext cx="2302646" cy="1036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uk-UA" altLang="en-US" sz="1800" b="1" kern="1200" dirty="0" smtClean="0">
                  <a:latin typeface="Times New Roman" pitchFamily="18" charset="0"/>
                  <a:cs typeface="Times New Roman" pitchFamily="18" charset="0"/>
                </a:rPr>
                <a:t>Приклад формулювання факторів </a:t>
              </a:r>
            </a:p>
            <a:p>
              <a:pPr algn="ctr">
                <a:spcBef>
                  <a:spcPts val="0"/>
                </a:spcBef>
              </a:pPr>
              <a:r>
                <a:rPr lang="en-US" altLang="en-US" sz="1800" b="1" kern="1200" dirty="0" smtClean="0">
                  <a:latin typeface="Times New Roman" pitchFamily="18" charset="0"/>
                  <a:cs typeface="Times New Roman" pitchFamily="18" charset="0"/>
                </a:rPr>
                <a:t>SWOT</a:t>
              </a:r>
              <a:endParaRPr lang="en-US" b="1" baseline="30000" dirty="0">
                <a:latin typeface="Times New Roman" pitchFamily="18" charset="0"/>
                <a:ea typeface="Roboto Cn" pitchFamily="2" charset="0"/>
                <a:cs typeface="Times New Roman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04AD0E-A1ED-EE04-0FBB-629B7CA41807}"/>
              </a:ext>
            </a:extLst>
          </p:cNvPr>
          <p:cNvSpPr txBox="1"/>
          <p:nvPr/>
        </p:nvSpPr>
        <p:spPr>
          <a:xfrm>
            <a:off x="910630" y="179348"/>
            <a:ext cx="460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Сильні сторони</a:t>
            </a:r>
            <a:endParaRPr kumimoji="0" lang="uk-UA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17B5C9F-D97C-193B-A947-E5D8B2DCB16B}"/>
              </a:ext>
            </a:extLst>
          </p:cNvPr>
          <p:cNvSpPr txBox="1"/>
          <p:nvPr/>
        </p:nvSpPr>
        <p:spPr>
          <a:xfrm>
            <a:off x="1270670" y="548680"/>
            <a:ext cx="403244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  <a:tab pos="457200" algn="l"/>
              </a:tabLst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Почуття патріотизму мешканців громади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  <a:tab pos="457200" algn="l"/>
              </a:tabLst>
            </a:pPr>
            <a:r>
              <a:rPr kumimoji="0" lang="ru-RU" sz="14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kumimoji="0" lang="ru-RU" sz="14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kumimoji="0" lang="ru-RU" sz="14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ментальності</a:t>
            </a:r>
            <a:r>
              <a:rPr kumimoji="0" lang="ru-RU" sz="14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мешканців</a:t>
            </a:r>
            <a:r>
              <a:rPr kumimoji="0" lang="ru-RU" sz="14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kumimoji="0" lang="ru-RU" sz="14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оборони </a:t>
            </a:r>
            <a:r>
              <a:rPr kumimoji="0" lang="ru-RU" sz="14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kumimoji="0" lang="ru-RU" sz="14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kumimoji="0" lang="ru-RU" sz="14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вцілому</a:t>
            </a:r>
            <a:endParaRPr kumimoji="0" lang="ru-RU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  <a:tab pos="457200" algn="l"/>
              </a:tabLst>
            </a:pPr>
            <a:r>
              <a:rPr kumimoji="0" lang="ru-RU" sz="14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kumimoji="0" lang="ru-RU" sz="14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kumimoji="0" lang="ru-RU" sz="14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обов’язку</a:t>
            </a:r>
            <a:r>
              <a:rPr kumimoji="0" lang="ru-RU" sz="14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оборонних</a:t>
            </a:r>
            <a:r>
              <a:rPr kumimoji="0" lang="ru-RU" sz="14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потреб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  <a:tab pos="457200" algn="l"/>
              </a:tabLst>
            </a:pP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швидкого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рішень</a:t>
            </a:r>
            <a:endParaRPr lang="ru-RU" sz="1400" b="0" i="0" u="none" strike="noStrike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  <a:tab pos="457200" algn="l"/>
              </a:tabLst>
            </a:pP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Накопичено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матеріальний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резерв (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їжа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вода,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енергетика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 для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громади</a:t>
            </a:r>
            <a:endParaRPr lang="ru-RU" sz="1400" b="0" i="0" u="none" strike="noStrike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  <a:tab pos="457200" algn="l"/>
              </a:tabLst>
            </a:pP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наявна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швидка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оповіщення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загрозу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-канали,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комендантські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b="0" i="0" u="none" strike="noStrike" kern="12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4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1ABF4DA-F4F9-9D72-AC07-9DED2FA9DFE8}"/>
              </a:ext>
            </a:extLst>
          </p:cNvPr>
          <p:cNvSpPr txBox="1"/>
          <p:nvPr/>
        </p:nvSpPr>
        <p:spPr>
          <a:xfrm>
            <a:off x="6455246" y="179348"/>
            <a:ext cx="4600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Слабкі сторони</a:t>
            </a:r>
            <a:endParaRPr kumimoji="0" lang="uk-UA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E47E24E-F00A-9FE6-6661-5130A0354E4F}"/>
              </a:ext>
            </a:extLst>
          </p:cNvPr>
          <p:cNvSpPr txBox="1"/>
          <p:nvPr/>
        </p:nvSpPr>
        <p:spPr>
          <a:xfrm>
            <a:off x="982638" y="3861048"/>
            <a:ext cx="446449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Прийняття вищих стратегічних документів на рівні держави, області, громади (в </a:t>
            </a:r>
            <a:r>
              <a:rPr lang="uk-UA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Планів відбудови)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Зміцнення міжнародної позиції щодо України в прийнятті до НАТО і до ЄС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Скерування міжнародної політики в безпековому напрямку у вимірах регіональних і глобальних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Стабільність </a:t>
            </a:r>
            <a:r>
              <a:rPr lang="uk-UA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довготерміного</a:t>
            </a: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фінансування </a:t>
            </a:r>
            <a:r>
              <a:rPr lang="uk-UA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зброних</a:t>
            </a: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сил, програм розвитку економіки і  інновацій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5D20263-EF24-9C67-A60D-7609B0B101A5}"/>
              </a:ext>
            </a:extLst>
          </p:cNvPr>
          <p:cNvSpPr txBox="1"/>
          <p:nvPr/>
        </p:nvSpPr>
        <p:spPr>
          <a:xfrm>
            <a:off x="6648598" y="6525344"/>
            <a:ext cx="477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Загрози</a:t>
            </a:r>
            <a:endParaRPr kumimoji="0" lang="uk-UA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31E214F-A5F4-0E36-B4A2-BFA660FAD98E}"/>
              </a:ext>
            </a:extLst>
          </p:cNvPr>
          <p:cNvSpPr txBox="1"/>
          <p:nvPr/>
        </p:nvSpPr>
        <p:spPr>
          <a:xfrm>
            <a:off x="6671270" y="3917955"/>
            <a:ext cx="51125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endParaRPr lang="uk-UA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Довготривала війна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Тривала тенденція зменшення державного фінансування збройних сил і економіки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Брак законодавчих рішень дотичних до інтеграції економіки і збройної промисловості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Стирання різниці між сприйняттям в різних регіонах країни щодо безпекової ситуації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FEE8D1C-B79B-A16C-C12B-71F00948EB79}"/>
              </a:ext>
            </a:extLst>
          </p:cNvPr>
          <p:cNvSpPr txBox="1"/>
          <p:nvPr/>
        </p:nvSpPr>
        <p:spPr>
          <a:xfrm>
            <a:off x="6815286" y="476672"/>
            <a:ext cx="48245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Відсутність </a:t>
            </a:r>
            <a:r>
              <a:rPr lang="uk-UA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укриттів</a:t>
            </a: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Недостатній рівень підготовки мешканців - Недостатня освіченість мешканців щодо першої </a:t>
            </a:r>
            <a:r>
              <a:rPr lang="uk-UA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домедичної</a:t>
            </a: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допомоги, оборонних завдань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Підвищення </a:t>
            </a: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видатків</a:t>
            </a: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повязаних</a:t>
            </a: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військовим станом (будівництво </a:t>
            </a:r>
            <a:r>
              <a:rPr lang="uk-UA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укриттів</a:t>
            </a: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ремонт пошкоджених чи зруйнованих об’єктів)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Відсутність житла для переміщених осіб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Відтік кадрів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Брак сучасної належної освіти пов’язаний з військовим станом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Забруднення території бойовими припасами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Зміна демографічної структури (особи старшого віку, жінки з дітьми виїхали)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2D3EF56-0E89-35E8-8B4F-39D334950E24}"/>
              </a:ext>
            </a:extLst>
          </p:cNvPr>
          <p:cNvSpPr txBox="1"/>
          <p:nvPr/>
        </p:nvSpPr>
        <p:spPr>
          <a:xfrm>
            <a:off x="1158172" y="6525344"/>
            <a:ext cx="464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uk-UA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Можливості</a:t>
            </a:r>
            <a:endParaRPr kumimoji="0" lang="uk-UA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B6EF6C45-BBF9-FBC2-4997-5EA28A644AE1}"/>
              </a:ext>
            </a:extLst>
          </p:cNvPr>
          <p:cNvSpPr txBox="1">
            <a:spLocks noChangeArrowheads="1"/>
          </p:cNvSpPr>
          <p:nvPr/>
        </p:nvSpPr>
        <p:spPr>
          <a:xfrm>
            <a:off x="694606" y="1628800"/>
            <a:ext cx="9145016" cy="41764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2" y="0"/>
          <a:ext cx="12190414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67216"/>
                <a:gridCol w="6023198"/>
              </a:tblGrid>
              <a:tr h="302325">
                <a:tc>
                  <a:txBody>
                    <a:bodyPr/>
                    <a:lstStyle/>
                    <a:p>
                      <a:pPr algn="ctr"/>
                      <a:r>
                        <a:rPr lang="uk-UA" altLang="en-US" sz="1300" b="1" cap="all" dirty="0" smtClean="0">
                          <a:latin typeface="Times New Roman" pitchFamily="18" charset="0"/>
                          <a:cs typeface="Times New Roman" pitchFamily="18" charset="0"/>
                        </a:rPr>
                        <a:t>Сильні сторони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1300" b="1" cap="all" dirty="0" smtClean="0">
                          <a:latin typeface="Times New Roman" pitchFamily="18" charset="0"/>
                          <a:cs typeface="Times New Roman" pitchFamily="18" charset="0"/>
                        </a:rPr>
                        <a:t>СЛАБКІ сторони</a:t>
                      </a:r>
                      <a:endParaRPr lang="uk-UA" sz="1300" dirty="0" smtClean="0"/>
                    </a:p>
                  </a:txBody>
                  <a:tcPr/>
                </a:tc>
              </a:tr>
              <a:tr h="6555675">
                <a:tc>
                  <a:txBody>
                    <a:bodyPr/>
                    <a:lstStyle/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Компактна, комфортна та чиста територія громади;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Позитивна вікова структура населення громади, де найбільшу частку (74%) становлять особи працездатного віку, а пенсіонери лише – 11%;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Наявність на території МТГ підприємства загальнодержавного значення ВП ХАЕС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ДП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НАЕК «Енергоатом», яке створює більшу частину високооплачуваних робочих місць, що суттєво впливає на середній рівень доходів населення та є основним бюджетоутворюючим платником податків МТГ;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Середній рівень заробітної плати у громаді вищий ніж в області;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Наявність базових планувальних документів для розвитку соціально-побутової інфраструктури та бізнесу;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Сприятлива екологічна ситуація, стан атмосферного повітря, водних ресурсів, ґрунтів  перебуває в межах норми, збережено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біорізноманіття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природи;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Високий рівень забезпеченості енергетичними ресурсами та потужна система енергомереж;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Достатня кількість водних ресурсів для розвитку тепличного господарства;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Наявність родовищ піску та глини для розвитку будівельної галузі;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Наявні природні рекреаційні ресурси для відпочинку; 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Розвинена соціальна інфраструктура, а саме: спортивні, культурні, освітні та медичні об’єкти для забезпечення базових потреб мешканців громади;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Впроваджена комплексна система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відеоспостереження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підвищення рівня  безпеки мешканців;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Високий рівень фінансової самостійності бюджету;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Порівняно нижчі з обласними тарифи на послуги теплопостачання;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Низькі ставки місцевих податків для підприємців порівняно з іншими містами;</a:t>
                      </a:r>
                    </a:p>
                    <a:p>
                      <a:pPr marL="216000" indent="-252000" algn="just"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Досвід ефективної співпраці з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проєктами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міжнародної технічної допомоги по залученню інвестицій та впровадженню енергозберігаючих технологій.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Природне та міграційне скорочення населення 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Високий рівень безробіття;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Відсутність достатньої кількості вільних земельних ділянок для впровадження господарської діяльності;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Відсутність системи переробки твердих побутових відходів; 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Зношеність основних фондів: інженерних мереж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тепло-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водопостачання та водовідведення житлово-комунального господарства;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Відсутність інфраструктури для організованого дозвілля жителів (торгівельно-розважальні центри);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Недостатня кількість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облаштованих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захисних споруд цивільного захисту; 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Нестача публічних просторів для громадської та ділової активності;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Недостатній рівень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цифровізації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базових публічних сервісів;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Монопрофільність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громади (залежність бюджету від надходжень одного платника податків); 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Значна частка обсягу вилучення коштів з бюджету громади до державного бюджету через реверсну дотацію. Недостатнє фінансове забезпечення делегованих державою повноважень ОМС;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Відсутність ініціативи серед суб’єктів малого та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мікропідприємництва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щодо актуалізації бізнесу до потреб споживачів;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Високі страхові складові інвестиційних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проєктів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що зумовлені ризиком розташування поблизу  АЕС; </a:t>
                      </a:r>
                    </a:p>
                    <a:p>
                      <a:pPr marL="252000" indent="-2520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Низький рівень громадської активності мешканців  щодо розвитку громади.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3549</TotalTime>
  <Words>1201</Words>
  <Application>Microsoft Office PowerPoint</Application>
  <PresentationFormat>Произвольный</PresentationFormat>
  <Paragraphs>175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Друге засідання робочої групи з розроблення стратегії розвитку Нетішинської міської територіальної громади на період до 2027 року</vt:lpstr>
      <vt:lpstr>Слайд 2</vt:lpstr>
      <vt:lpstr>Результати проведеного  соціально-економічного аналізу громади </vt:lpstr>
      <vt:lpstr>Результати опитування мешканців Нетішинської міської територіальної громади</vt:lpstr>
      <vt:lpstr>Результати опитування представників бізнесу Нетішинської міської територіальної громади</vt:lpstr>
      <vt:lpstr>Слайд 6</vt:lpstr>
      <vt:lpstr>SWOT- аналіз</vt:lpstr>
      <vt:lpstr>Слайд 8</vt:lpstr>
      <vt:lpstr>Слайд 9</vt:lpstr>
      <vt:lpstr>Слайд 10</vt:lpstr>
      <vt:lpstr>Слайд 11</vt:lpstr>
      <vt:lpstr>СТРАТЕГІЧНЕ БАЧЕННЯ</vt:lpstr>
      <vt:lpstr>Слайд 13</vt:lpstr>
      <vt:lpstr>ОГЛЯД СТРАТЕГІЇ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Друге засідання робочої групи з розроблення стратегії розвитку Нетішинської міської територіальної громади на період до 2027 року</dc:title>
  <dc:creator>Agenciya</dc:creator>
  <cp:lastModifiedBy>Agenciya</cp:lastModifiedBy>
  <cp:revision>256</cp:revision>
  <dcterms:created xsi:type="dcterms:W3CDTF">2023-05-30T10:53:18Z</dcterms:created>
  <dcterms:modified xsi:type="dcterms:W3CDTF">2023-11-02T08:27:23Z</dcterms:modified>
</cp:coreProperties>
</file>