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  <p:sldMasterId id="2147484077" r:id="rId2"/>
    <p:sldMasterId id="2147484132" r:id="rId3"/>
  </p:sldMasterIdLst>
  <p:notesMasterIdLst>
    <p:notesMasterId r:id="rId20"/>
  </p:notesMasterIdLst>
  <p:sldIdLst>
    <p:sldId id="256" r:id="rId4"/>
    <p:sldId id="257" r:id="rId5"/>
    <p:sldId id="267" r:id="rId6"/>
    <p:sldId id="268" r:id="rId7"/>
    <p:sldId id="269" r:id="rId8"/>
    <p:sldId id="270" r:id="rId9"/>
    <p:sldId id="258" r:id="rId10"/>
    <p:sldId id="271" r:id="rId11"/>
    <p:sldId id="259" r:id="rId12"/>
    <p:sldId id="274" r:id="rId13"/>
    <p:sldId id="275" r:id="rId14"/>
    <p:sldId id="262" r:id="rId15"/>
    <p:sldId id="272" r:id="rId16"/>
    <p:sldId id="273" r:id="rId17"/>
    <p:sldId id="263" r:id="rId18"/>
    <p:sldId id="266" r:id="rId19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>
        <p:scale>
          <a:sx n="66" d="100"/>
          <a:sy n="66" d="100"/>
        </p:scale>
        <p:origin x="-864" y="-102"/>
      </p:cViewPr>
      <p:guideLst>
        <p:guide orient="horz" pos="22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C6768-D16C-4C16-A0C8-02A47D26180F}" type="datetimeFigureOut">
              <a:rPr lang="uk-UA" smtClean="0"/>
              <a:pPr/>
              <a:t>04.01.2024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B832-6E3A-4BE5-BF82-A0876A4559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3CE4D-CDDC-4091-9124-8B66028A84E5}" type="slidenum">
              <a:rPr lang="uk-UA" altLang="en-US"/>
              <a:pPr/>
              <a:t>1</a:t>
            </a:fld>
            <a:endParaRPr lang="uk-UA" altLang="en-US"/>
          </a:p>
        </p:txBody>
      </p:sp>
      <p:sp>
        <p:nvSpPr>
          <p:cNvPr id="14339" name="Місце для зображення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4340" name="Місце для нотато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1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02AA44-0702-44D3-91B0-2112C886BBE8}" type="slidenum">
              <a:rPr lang="en-US" altLang="en-US" sz="1200">
                <a:latin typeface="Calibri" pitchFamily="34" charset="0"/>
              </a:rPr>
              <a:pPr algn="r"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endParaRPr lang="uk-UA" altLang="uk-UA" smtClean="0">
              <a:latin typeface="Montserrat Light" pitchFamily="2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D81CE6-9299-46D1-997F-3D7882ED33B9}" type="slidenum">
              <a:rPr lang="uk-UA" altLang="uk-UA"/>
              <a:pPr/>
              <a:t>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B832-6E3A-4BE5-BF82-A0876A4559E8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D9D3FE-C9EE-4CB3-BAE7-9ECFB0E3E254}" type="slidenum">
              <a:rPr lang="uk-UA" altLang="en-US"/>
              <a:pPr/>
              <a:t>7</a:t>
            </a:fld>
            <a:endParaRPr lang="uk-UA" alt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65363" y="685800"/>
            <a:ext cx="23304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1813"/>
            <a:ext cx="5029200" cy="4116387"/>
          </a:xfrm>
          <a:noFill/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dirty="0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pPr algn="r" eaLnBrk="1" hangingPunct="1"/>
            <a:fld id="{073F044A-7FA2-4A51-90BB-814A283F0283}" type="slidenum">
              <a:rPr lang="en-GB">
                <a:solidFill>
                  <a:srgbClr val="000000"/>
                </a:solidFill>
              </a:rPr>
              <a:pPr algn="r"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B832-6E3A-4BE5-BF82-A0876A4559E8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643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:a16="http://schemas.microsoft.com/office/drawing/2014/main" xmlns="" id="{BC75E110-4330-6747-A9EE-0789092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3" b="27444"/>
          <a:stretch/>
        </p:blipFill>
        <p:spPr bwMode="auto">
          <a:xfrm>
            <a:off x="4761" y="0"/>
            <a:ext cx="8376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2AD79E-7741-BD42-AE6E-399E0C13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404" y="231713"/>
            <a:ext cx="6118954" cy="2387600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404" y="2711388"/>
            <a:ext cx="611895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66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0413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11" y="2276872"/>
            <a:ext cx="10971372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3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61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0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691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572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73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439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087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90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70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282" y="0"/>
            <a:ext cx="10031131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269" y="1268760"/>
            <a:ext cx="874962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059" y="1844825"/>
            <a:ext cx="8749624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xmlns="" id="{58A4F778-D8DF-42FD-B154-2F4B2C202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0793C3B-AAD0-4446-A423-B0EB8EE2A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E9F08BF-E500-4B58-9AA3-B4517E83C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692755" y="-3086"/>
            <a:ext cx="1325938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:a16="http://schemas.microsoft.com/office/drawing/2014/main" xmlns="" id="{6DE93ED8-FDE6-418E-A743-2B368C71F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:a16="http://schemas.microsoft.com/office/drawing/2014/main" xmlns="" id="{25190812-FA8A-4CB5-85A8-5DDFF8C94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3C81E55-0711-4E01-975D-4649E53C8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560462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xmlns="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4475"/>
            <a:ext cx="560735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801"/>
            <a:ext cx="4817436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xmlns="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3613"/>
            <a:ext cx="4817436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xmlns="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33A9D8BC-3F7A-4360-BB6D-F1FCB3470FB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xmlns="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xmlns="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648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=""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2" y="381000"/>
            <a:ext cx="10676753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=""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333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=""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3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=""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93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=""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937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=""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93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=""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754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=""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7542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=""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754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=""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614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=""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6146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=""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14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=""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33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=""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333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=""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33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=""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93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=""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937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=""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93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=""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754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=""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7542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=""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754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=""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614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=""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6146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=""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14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33A9D8BC-3F7A-4360-BB6D-F1FCB3470FB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72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1" y="6245225"/>
            <a:ext cx="284443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058" y="6245225"/>
            <a:ext cx="386029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463" y="6245225"/>
            <a:ext cx="284443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2" y="365127"/>
            <a:ext cx="9000367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183E77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30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FB4514-A69F-7544-B195-08973C4980E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222998" y="2492896"/>
            <a:ext cx="7536437" cy="23333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Третє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засідання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робочої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групи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розроблення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стратегії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розвитку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Нетішинської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міської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територіальної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громади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період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 2027 року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414686" y="5616624"/>
            <a:ext cx="2473963" cy="692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k-UA" alt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листопада </a:t>
            </a:r>
            <a:r>
              <a:rPr kumimoji="0" lang="uk-U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2023 року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Герб міста Нетіш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630" y="1152128"/>
            <a:ext cx="3384376" cy="44689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297" y="129257"/>
            <a:ext cx="10514231" cy="7794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Стратегічні та оперативні цілі Державної стратегії регіонального розвитку України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50" y="548681"/>
          <a:ext cx="11809312" cy="6274105"/>
        </p:xfrm>
        <a:graphic>
          <a:graphicData uri="http://schemas.openxmlformats.org/drawingml/2006/table">
            <a:tbl>
              <a:tblPr/>
              <a:tblGrid>
                <a:gridCol w="3744416"/>
                <a:gridCol w="3960440"/>
                <a:gridCol w="4104456"/>
              </a:tblGrid>
              <a:tr h="799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Стратегічна ціль I. </a:t>
                      </a:r>
                      <a:endParaRPr lang="uk-UA" sz="12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uk-UA" sz="125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uk-UA" sz="12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згуртованої держави в соціальному, гуманітарному, економічному, екологічному, </a:t>
                      </a:r>
                      <a:r>
                        <a:rPr lang="uk-UA" sz="125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безпековому</a:t>
                      </a:r>
                      <a:r>
                        <a:rPr lang="uk-UA" sz="12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просторовому </a:t>
                      </a:r>
                      <a:r>
                        <a:rPr lang="uk-UA" sz="125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вимірах”</a:t>
                      </a:r>
                      <a:endParaRPr lang="uk-UA" sz="125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Стратегічна ціль II</a:t>
                      </a:r>
                      <a:r>
                        <a:rPr lang="uk-UA" sz="12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b="0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“Підвищення</a:t>
                      </a:r>
                      <a:r>
                        <a:rPr lang="uk-UA" sz="125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рівня конкурентоспроможності </a:t>
                      </a:r>
                      <a:r>
                        <a:rPr lang="uk-UA" sz="1250" b="0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регіонів”</a:t>
                      </a:r>
                      <a:endParaRPr lang="uk-UA" sz="125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Стратегічна ціль III. </a:t>
                      </a:r>
                      <a:endParaRPr lang="uk-UA" sz="12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uk-UA" sz="125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Розбудова</a:t>
                      </a:r>
                      <a:r>
                        <a:rPr lang="uk-UA" sz="125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ефективного багаторівневого </a:t>
                      </a:r>
                      <a:r>
                        <a:rPr lang="uk-UA" sz="125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врядування</a:t>
                      </a:r>
                      <a:r>
                        <a:rPr lang="uk-UA" sz="125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uk-UA" sz="125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79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4365" algn="l"/>
                        </a:tabLs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1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“Стимулювання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центрів економічного розвитку (агломерації, міста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)”.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1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“Розвиток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людського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капіталу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1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“Формування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ефективного місцевого самоврядування та органів державної влади на новій територіальній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основі”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засадах нового адміністративно-територіального устрою 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України.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8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2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“Збереження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навколишнього природного середовища та стале використання природних ресурсів, посилення можливостей розвитку територій, які потребують державної підтримки (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макро-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мікрорівень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)”.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2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“Сприяння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розвитку підприємництва, підтримка інтернаціоналізації бізнесу у секторі малого та середнього 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підприємництва.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2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“Формування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горизонтальної та вертикальної координації державних секторальних політик та державної регіональної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політики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8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Оперативна ціль 3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“Створення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умов для реінтеграції тимчасово окупованої території Автономної Республіки Крим та м. Севастополя, тимчасово окупованих територій у Донецькій та Луганській областях в український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простір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0555" algn="l"/>
                        </a:tabLs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3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“Створення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умов для реінтеграції тимчасово окупованої території Автономної Республіки Крим та м. Севастополя, тимчасово окупованих територій у Донецькій та Луганській областях в український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простір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ціль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“Побудова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системи ефективного публічного інвестування на всіх рівнях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врядування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8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4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“Розвиток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інфраструктури та цифрова трансформація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регіонів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4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“Сприяння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впровадженню інновацій та зростанню технологічного рівня регіональної економіки, підтримка інноваційних підприємств та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стартапів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4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“Розбудова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потенціалу суб’єктів державної регіональної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політики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Оперативна ціль 5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“Формування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єдиного освітнього, інформаційного, культурного простору в межах всієї території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України”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5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“Сталий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розвиток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промисловості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5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“Забезпечення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рівних прав та можливостей жінок і чоловіків, запобігання та протидія домашньому насильству та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дискримінації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9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6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“Ефективне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використання економічного потенціалу культурної спадщини для сталого розвитку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громад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85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Оперативна ціль 6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“Розбудова</a:t>
                      </a:r>
                      <a:r>
                        <a:rPr lang="uk-UA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системи інформаційно-аналітичного забезпечення та розвиток управлінських навичок для прийняття рішень, що базуються на об’єктивних даних та просторовому </a:t>
                      </a:r>
                      <a:r>
                        <a:rPr lang="uk-UA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плануванні</a:t>
                      </a:r>
                      <a:r>
                        <a:rPr lang="uk-UA" sz="125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uk-UA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38" marR="52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297" y="692696"/>
            <a:ext cx="10514231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Стратегічні та оперативні цілі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Хмельницької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996"/>
          <a:stretch>
            <a:fillRect/>
          </a:stretch>
        </p:blipFill>
        <p:spPr bwMode="auto">
          <a:xfrm>
            <a:off x="1053852" y="1052736"/>
            <a:ext cx="10513961" cy="56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Line 5"/>
          <p:cNvCxnSpPr>
            <a:cxnSpLocks noChangeShapeType="1"/>
          </p:cNvCxnSpPr>
          <p:nvPr/>
        </p:nvCxnSpPr>
        <p:spPr bwMode="auto">
          <a:xfrm>
            <a:off x="1363941" y="2838694"/>
            <a:ext cx="285713" cy="35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411838" y="750636"/>
            <a:ext cx="5269461" cy="685800"/>
          </a:xfrm>
          <a:prstGeom prst="rect">
            <a:avLst/>
          </a:prstGeom>
          <a:solidFill>
            <a:srgbClr val="2058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Стратегічна ціль </a:t>
            </a:r>
            <a: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№1.</a:t>
            </a:r>
            <a:b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Посилення </a:t>
            </a:r>
            <a:r>
              <a:rPr lang="uk-UA" alt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конкурентноспроможності</a:t>
            </a:r>
            <a:r>
              <a:rPr lang="uk-UA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громади </a:t>
            </a:r>
            <a:endParaRPr lang="uk-UA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323606" y="1594094"/>
            <a:ext cx="3240360" cy="71278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1.1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dirty="0" smtClean="0"/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Розбудова енергетичної галузі громади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Line 23"/>
          <p:cNvCxnSpPr>
            <a:cxnSpLocks noChangeShapeType="1"/>
          </p:cNvCxnSpPr>
          <p:nvPr/>
        </p:nvCxnSpPr>
        <p:spPr bwMode="auto">
          <a:xfrm>
            <a:off x="1363941" y="2336847"/>
            <a:ext cx="0" cy="2119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724913" y="1587025"/>
            <a:ext cx="2934604" cy="71278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Підтримка малого і середнього підприємництва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Line 5"/>
          <p:cNvCxnSpPr>
            <a:cxnSpLocks noChangeShapeType="1"/>
          </p:cNvCxnSpPr>
          <p:nvPr/>
        </p:nvCxnSpPr>
        <p:spPr bwMode="auto">
          <a:xfrm>
            <a:off x="4743102" y="5327873"/>
            <a:ext cx="252912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Line 5"/>
          <p:cNvCxnSpPr>
            <a:cxnSpLocks noChangeShapeType="1"/>
          </p:cNvCxnSpPr>
          <p:nvPr/>
        </p:nvCxnSpPr>
        <p:spPr bwMode="auto">
          <a:xfrm>
            <a:off x="4731263" y="3448072"/>
            <a:ext cx="177771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" name="Line 5"/>
          <p:cNvCxnSpPr>
            <a:cxnSpLocks noChangeShapeType="1"/>
          </p:cNvCxnSpPr>
          <p:nvPr/>
        </p:nvCxnSpPr>
        <p:spPr bwMode="auto">
          <a:xfrm>
            <a:off x="4707982" y="2760186"/>
            <a:ext cx="252912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938669" y="2396031"/>
            <a:ext cx="2722435" cy="6199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1.2.1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Стимулювання МСП шляхом фінансової підтримки за рахунок місцевих бюджетів.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Line 22"/>
          <p:cNvCxnSpPr>
            <a:cxnSpLocks noChangeShapeType="1"/>
          </p:cNvCxnSpPr>
          <p:nvPr/>
        </p:nvCxnSpPr>
        <p:spPr bwMode="auto">
          <a:xfrm>
            <a:off x="4722796" y="2307749"/>
            <a:ext cx="0" cy="3020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Line 5"/>
          <p:cNvCxnSpPr>
            <a:cxnSpLocks noChangeShapeType="1"/>
          </p:cNvCxnSpPr>
          <p:nvPr/>
        </p:nvCxnSpPr>
        <p:spPr bwMode="auto">
          <a:xfrm>
            <a:off x="4731262" y="4131786"/>
            <a:ext cx="221756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934436" y="3088032"/>
            <a:ext cx="2726101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1.2.2.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Забезпечення сталого партнерства між представниками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влади і бізнесу.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4934436" y="3748008"/>
            <a:ext cx="2726101" cy="9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1.2.3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Розвиток підприємницького потенціалу та налагодження ефективної системи консультативної допомоги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єктам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господарювання.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934435" y="4816224"/>
            <a:ext cx="3003143" cy="974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1.2.4.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7748777" y="1587025"/>
            <a:ext cx="2791853" cy="71278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Покращення інвестиційної діяльності</a:t>
            </a:r>
            <a:endParaRPr lang="uk-UA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Line 5"/>
          <p:cNvCxnSpPr>
            <a:cxnSpLocks noChangeShapeType="1"/>
          </p:cNvCxnSpPr>
          <p:nvPr/>
        </p:nvCxnSpPr>
        <p:spPr bwMode="auto">
          <a:xfrm>
            <a:off x="7755127" y="3674586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" name="Line 5"/>
          <p:cNvCxnSpPr>
            <a:cxnSpLocks noChangeShapeType="1"/>
          </p:cNvCxnSpPr>
          <p:nvPr/>
        </p:nvCxnSpPr>
        <p:spPr bwMode="auto">
          <a:xfrm>
            <a:off x="7731846" y="2760186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962534" y="2367952"/>
            <a:ext cx="2650104" cy="773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1.3.1.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Формування позитивного іміджу громади в контексті атомної енергетики дружньої до довкілля.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7958300" y="3217386"/>
            <a:ext cx="2654338" cy="1022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1.3.2.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Розповсюдження інформації про інвестиційні можливості громади та вільні виробничі площі, приміщення, земельні ділянки.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579964" y="2379112"/>
            <a:ext cx="2951956" cy="9243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 1.1.1.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добудови</a:t>
            </a:r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енергоблоків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ВП ХАЕС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ДП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 НАЕК 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“Енергоатом”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575731" y="3448072"/>
            <a:ext cx="2956720" cy="457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1.1.2.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Підвищення безпеки енергоблоків.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579965" y="3952128"/>
            <a:ext cx="2951956" cy="9106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1.1.3.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Створення комплексу з  переробки радіоактивних відходів ВП ХАЕС 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ДП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 НАЕК 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“Енергоатом”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Line 5"/>
          <p:cNvCxnSpPr>
            <a:cxnSpLocks noChangeShapeType="1"/>
            <a:endCxn id="49" idx="1"/>
          </p:cNvCxnSpPr>
          <p:nvPr/>
        </p:nvCxnSpPr>
        <p:spPr bwMode="auto">
          <a:xfrm>
            <a:off x="1395614" y="3664096"/>
            <a:ext cx="180117" cy="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Line 5"/>
          <p:cNvCxnSpPr>
            <a:cxnSpLocks noChangeShapeType="1"/>
          </p:cNvCxnSpPr>
          <p:nvPr/>
        </p:nvCxnSpPr>
        <p:spPr bwMode="auto">
          <a:xfrm>
            <a:off x="1363941" y="4456184"/>
            <a:ext cx="255873" cy="8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7" name="Line 23"/>
          <p:cNvCxnSpPr>
            <a:cxnSpLocks noChangeShapeType="1"/>
          </p:cNvCxnSpPr>
          <p:nvPr/>
        </p:nvCxnSpPr>
        <p:spPr bwMode="auto">
          <a:xfrm flipH="1">
            <a:off x="7732318" y="1935904"/>
            <a:ext cx="16459" cy="17206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Line 5"/>
          <p:cNvCxnSpPr>
            <a:cxnSpLocks noChangeShapeType="1"/>
          </p:cNvCxnSpPr>
          <p:nvPr/>
        </p:nvCxnSpPr>
        <p:spPr bwMode="auto">
          <a:xfrm>
            <a:off x="90728" y="1321872"/>
            <a:ext cx="25396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093901" y="78904"/>
            <a:ext cx="6420002" cy="685800"/>
          </a:xfrm>
          <a:prstGeom prst="rect">
            <a:avLst/>
          </a:prstGeom>
          <a:solidFill>
            <a:srgbClr val="2058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Стратегічна ціль </a:t>
            </a:r>
            <a: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№2.</a:t>
            </a:r>
            <a:b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endParaRPr lang="uk-UA" alt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9565" y="77272"/>
            <a:ext cx="2808312" cy="71278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2.1.</a:t>
            </a:r>
            <a:r>
              <a:rPr lang="uk-UA" sz="1400" dirty="0" smtClean="0"/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Line 23"/>
          <p:cNvCxnSpPr>
            <a:cxnSpLocks noChangeShapeType="1"/>
          </p:cNvCxnSpPr>
          <p:nvPr/>
        </p:nvCxnSpPr>
        <p:spPr bwMode="auto">
          <a:xfrm>
            <a:off x="69565" y="725344"/>
            <a:ext cx="21163" cy="19096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48943" y="3152534"/>
            <a:ext cx="2892433" cy="636506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ціль 2.2.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Line 5"/>
          <p:cNvCxnSpPr>
            <a:cxnSpLocks noChangeShapeType="1"/>
          </p:cNvCxnSpPr>
          <p:nvPr/>
        </p:nvCxnSpPr>
        <p:spPr bwMode="auto">
          <a:xfrm>
            <a:off x="46534" y="5586282"/>
            <a:ext cx="1306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0" name="Line 5"/>
          <p:cNvCxnSpPr>
            <a:cxnSpLocks noChangeShapeType="1"/>
          </p:cNvCxnSpPr>
          <p:nvPr/>
        </p:nvCxnSpPr>
        <p:spPr bwMode="auto">
          <a:xfrm>
            <a:off x="46534" y="5157192"/>
            <a:ext cx="177771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" name="Line 5"/>
          <p:cNvCxnSpPr>
            <a:cxnSpLocks noChangeShapeType="1"/>
          </p:cNvCxnSpPr>
          <p:nvPr/>
        </p:nvCxnSpPr>
        <p:spPr bwMode="auto">
          <a:xfrm>
            <a:off x="46534" y="4384208"/>
            <a:ext cx="22309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216461" y="3847214"/>
            <a:ext cx="2724916" cy="1023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2.2.1.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соціально-негативних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Line 22"/>
          <p:cNvCxnSpPr>
            <a:cxnSpLocks noChangeShapeType="1"/>
          </p:cNvCxnSpPr>
          <p:nvPr/>
        </p:nvCxnSpPr>
        <p:spPr bwMode="auto">
          <a:xfrm>
            <a:off x="46534" y="3717032"/>
            <a:ext cx="0" cy="26642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212228" y="4964309"/>
            <a:ext cx="2858642" cy="48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2.2.2.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90550" y="5494632"/>
            <a:ext cx="2952328" cy="454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2.2.3.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2941377" y="930980"/>
            <a:ext cx="3023543" cy="99070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потреб,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Line 5"/>
          <p:cNvCxnSpPr>
            <a:cxnSpLocks noChangeShapeType="1"/>
          </p:cNvCxnSpPr>
          <p:nvPr/>
        </p:nvCxnSpPr>
        <p:spPr bwMode="auto">
          <a:xfrm>
            <a:off x="3036666" y="2898178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5" name="Line 5"/>
          <p:cNvCxnSpPr>
            <a:cxnSpLocks noChangeShapeType="1"/>
          </p:cNvCxnSpPr>
          <p:nvPr/>
        </p:nvCxnSpPr>
        <p:spPr bwMode="auto">
          <a:xfrm>
            <a:off x="3013385" y="2439484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244073" y="1993697"/>
            <a:ext cx="2577624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 2.3.1.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умов для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Line 22"/>
          <p:cNvCxnSpPr>
            <a:cxnSpLocks noChangeShapeType="1"/>
          </p:cNvCxnSpPr>
          <p:nvPr/>
        </p:nvCxnSpPr>
        <p:spPr bwMode="auto">
          <a:xfrm>
            <a:off x="3013385" y="1963606"/>
            <a:ext cx="0" cy="23343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3239839" y="2641768"/>
            <a:ext cx="2581858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 2.3.2.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культурно-мистецьких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просвітницьких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237655" y="862291"/>
            <a:ext cx="2627439" cy="762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2.1.1.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237656" y="1734869"/>
            <a:ext cx="2627438" cy="457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2.1.2.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7655" y="2238951"/>
            <a:ext cx="2627439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2.1.3.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позашкільної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Line 5"/>
          <p:cNvCxnSpPr>
            <a:cxnSpLocks noChangeShapeType="1"/>
            <a:endCxn id="80" idx="1"/>
          </p:cNvCxnSpPr>
          <p:nvPr/>
        </p:nvCxnSpPr>
        <p:spPr bwMode="auto">
          <a:xfrm>
            <a:off x="88737" y="1963606"/>
            <a:ext cx="148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" name="Line 5"/>
          <p:cNvCxnSpPr>
            <a:cxnSpLocks noChangeShapeType="1"/>
            <a:endCxn id="81" idx="1"/>
          </p:cNvCxnSpPr>
          <p:nvPr/>
        </p:nvCxnSpPr>
        <p:spPr bwMode="auto">
          <a:xfrm>
            <a:off x="69565" y="2634995"/>
            <a:ext cx="16809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037721" y="930980"/>
            <a:ext cx="3240360" cy="99070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2.4. </a:t>
            </a:r>
            <a:endParaRPr lang="en-US" alt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шкідливого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Line 5"/>
          <p:cNvCxnSpPr>
            <a:cxnSpLocks noChangeShapeType="1"/>
          </p:cNvCxnSpPr>
          <p:nvPr/>
        </p:nvCxnSpPr>
        <p:spPr bwMode="auto">
          <a:xfrm>
            <a:off x="6067325" y="2361272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6298012" y="1993696"/>
            <a:ext cx="3052077" cy="661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2.4.1.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роздільного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Line 22"/>
          <p:cNvCxnSpPr>
            <a:cxnSpLocks noChangeShapeType="1"/>
          </p:cNvCxnSpPr>
          <p:nvPr/>
        </p:nvCxnSpPr>
        <p:spPr bwMode="auto">
          <a:xfrm>
            <a:off x="6037721" y="1795076"/>
            <a:ext cx="0" cy="1799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6293778" y="2732395"/>
            <a:ext cx="3026656" cy="3852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2.4.2.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Сприяння розвитку екологічної культури.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6037721" y="3937912"/>
            <a:ext cx="3372135" cy="720080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комунальної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інфраструктури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Line 5"/>
          <p:cNvCxnSpPr>
            <a:cxnSpLocks noChangeShapeType="1"/>
          </p:cNvCxnSpPr>
          <p:nvPr/>
        </p:nvCxnSpPr>
        <p:spPr bwMode="auto">
          <a:xfrm>
            <a:off x="6037721" y="5018032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6181736" y="4726603"/>
            <a:ext cx="3240361" cy="5267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питною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належної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Line 22"/>
          <p:cNvCxnSpPr>
            <a:cxnSpLocks noChangeShapeType="1"/>
          </p:cNvCxnSpPr>
          <p:nvPr/>
        </p:nvCxnSpPr>
        <p:spPr bwMode="auto">
          <a:xfrm flipH="1">
            <a:off x="6037721" y="4657992"/>
            <a:ext cx="2574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1" name="Text Box 11"/>
          <p:cNvSpPr txBox="1">
            <a:spLocks noChangeArrowheads="1"/>
          </p:cNvSpPr>
          <p:nvPr/>
        </p:nvSpPr>
        <p:spPr bwMode="auto">
          <a:xfrm>
            <a:off x="6181736" y="5376717"/>
            <a:ext cx="3240361" cy="6633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теплопостачання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6181736" y="6216344"/>
            <a:ext cx="3228119" cy="529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вулично-дорожньої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Line 5"/>
          <p:cNvCxnSpPr>
            <a:cxnSpLocks noChangeShapeType="1"/>
          </p:cNvCxnSpPr>
          <p:nvPr/>
        </p:nvCxnSpPr>
        <p:spPr bwMode="auto">
          <a:xfrm>
            <a:off x="6037721" y="6382698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8" name="Line 5"/>
          <p:cNvCxnSpPr>
            <a:cxnSpLocks noChangeShapeType="1"/>
          </p:cNvCxnSpPr>
          <p:nvPr/>
        </p:nvCxnSpPr>
        <p:spPr bwMode="auto">
          <a:xfrm>
            <a:off x="6037721" y="5738112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9" name="Text Box 9"/>
          <p:cNvSpPr txBox="1">
            <a:spLocks noChangeArrowheads="1"/>
          </p:cNvSpPr>
          <p:nvPr/>
        </p:nvSpPr>
        <p:spPr bwMode="auto">
          <a:xfrm>
            <a:off x="9350089" y="915244"/>
            <a:ext cx="2781740" cy="71278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endParaRPr lang="uk-UA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9563846" y="1707332"/>
            <a:ext cx="2577624" cy="661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1" name="Line 22"/>
          <p:cNvCxnSpPr>
            <a:cxnSpLocks noChangeShapeType="1"/>
          </p:cNvCxnSpPr>
          <p:nvPr/>
        </p:nvCxnSpPr>
        <p:spPr bwMode="auto">
          <a:xfrm>
            <a:off x="9406489" y="1635324"/>
            <a:ext cx="0" cy="12241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2" name="Text Box 11"/>
          <p:cNvSpPr txBox="1">
            <a:spLocks noChangeArrowheads="1"/>
          </p:cNvSpPr>
          <p:nvPr/>
        </p:nvSpPr>
        <p:spPr bwMode="auto">
          <a:xfrm>
            <a:off x="9559612" y="2465884"/>
            <a:ext cx="2581858" cy="5375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1"/>
          <p:cNvSpPr txBox="1">
            <a:spLocks noChangeArrowheads="1"/>
          </p:cNvSpPr>
          <p:nvPr/>
        </p:nvSpPr>
        <p:spPr bwMode="auto">
          <a:xfrm>
            <a:off x="3229409" y="3328312"/>
            <a:ext cx="2581858" cy="3930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 2.3.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музейного фонду.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Line 5"/>
          <p:cNvCxnSpPr>
            <a:cxnSpLocks noChangeShapeType="1"/>
          </p:cNvCxnSpPr>
          <p:nvPr/>
        </p:nvCxnSpPr>
        <p:spPr bwMode="auto">
          <a:xfrm>
            <a:off x="3046957" y="3505864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3229409" y="3832368"/>
            <a:ext cx="2581858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 2.3.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Популяризація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спорту.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Line 5"/>
          <p:cNvCxnSpPr>
            <a:cxnSpLocks noChangeShapeType="1"/>
          </p:cNvCxnSpPr>
          <p:nvPr/>
        </p:nvCxnSpPr>
        <p:spPr bwMode="auto">
          <a:xfrm>
            <a:off x="3046957" y="4266330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7" name="Text Box 11"/>
          <p:cNvSpPr txBox="1">
            <a:spLocks noChangeArrowheads="1"/>
          </p:cNvSpPr>
          <p:nvPr/>
        </p:nvSpPr>
        <p:spPr bwMode="auto">
          <a:xfrm>
            <a:off x="6253745" y="3236451"/>
            <a:ext cx="3096344" cy="5293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енергетичного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8" name="Line 5"/>
          <p:cNvCxnSpPr>
            <a:cxnSpLocks noChangeShapeType="1"/>
          </p:cNvCxnSpPr>
          <p:nvPr/>
        </p:nvCxnSpPr>
        <p:spPr bwMode="auto">
          <a:xfrm>
            <a:off x="6037721" y="3579540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9" name="Line 5"/>
          <p:cNvCxnSpPr>
            <a:cxnSpLocks noChangeShapeType="1"/>
          </p:cNvCxnSpPr>
          <p:nvPr/>
        </p:nvCxnSpPr>
        <p:spPr bwMode="auto">
          <a:xfrm>
            <a:off x="6037721" y="2972004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0" name="Line 5"/>
          <p:cNvCxnSpPr>
            <a:cxnSpLocks noChangeShapeType="1"/>
          </p:cNvCxnSpPr>
          <p:nvPr/>
        </p:nvCxnSpPr>
        <p:spPr bwMode="auto">
          <a:xfrm>
            <a:off x="9422097" y="2211388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1" name="Line 5"/>
          <p:cNvCxnSpPr>
            <a:cxnSpLocks noChangeShapeType="1"/>
          </p:cNvCxnSpPr>
          <p:nvPr/>
        </p:nvCxnSpPr>
        <p:spPr bwMode="auto">
          <a:xfrm>
            <a:off x="9422097" y="2855974"/>
            <a:ext cx="18245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2" name="Text Box 11"/>
          <p:cNvSpPr txBox="1">
            <a:spLocks noChangeArrowheads="1"/>
          </p:cNvSpPr>
          <p:nvPr/>
        </p:nvSpPr>
        <p:spPr bwMode="auto">
          <a:xfrm>
            <a:off x="190550" y="5998156"/>
            <a:ext cx="3240360" cy="6712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2.2.4.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високоспеціалізованої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кардіологічної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Line 5"/>
          <p:cNvCxnSpPr>
            <a:cxnSpLocks noChangeShapeType="1"/>
          </p:cNvCxnSpPr>
          <p:nvPr/>
        </p:nvCxnSpPr>
        <p:spPr bwMode="auto">
          <a:xfrm>
            <a:off x="46534" y="6381328"/>
            <a:ext cx="12834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Line 5"/>
          <p:cNvCxnSpPr>
            <a:cxnSpLocks noChangeShapeType="1"/>
          </p:cNvCxnSpPr>
          <p:nvPr/>
        </p:nvCxnSpPr>
        <p:spPr bwMode="auto">
          <a:xfrm>
            <a:off x="1291833" y="3305448"/>
            <a:ext cx="25396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358902" y="1015008"/>
            <a:ext cx="5989541" cy="685800"/>
          </a:xfrm>
          <a:prstGeom prst="rect">
            <a:avLst/>
          </a:prstGeom>
          <a:solidFill>
            <a:srgbClr val="2058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Стратегічна ціль </a:t>
            </a:r>
            <a: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№3.</a:t>
            </a:r>
            <a:endParaRPr lang="en-US" alt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людського капіталу</a:t>
            </a:r>
            <a:br>
              <a:rPr lang="uk-UA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270670" y="2060848"/>
            <a:ext cx="3024336" cy="71278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3.1.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/>
                <a:ea typeface="Calibri"/>
              </a:rPr>
              <a:t>Удосконалення управління місцевого розвитку</a:t>
            </a:r>
            <a:r>
              <a:rPr lang="uk-UA" sz="1400" dirty="0" smtClean="0"/>
              <a:t> 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Line 23"/>
          <p:cNvCxnSpPr>
            <a:cxnSpLocks noChangeShapeType="1"/>
          </p:cNvCxnSpPr>
          <p:nvPr/>
        </p:nvCxnSpPr>
        <p:spPr bwMode="auto">
          <a:xfrm flipH="1">
            <a:off x="1270670" y="2773636"/>
            <a:ext cx="21163" cy="19444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888001" y="2231431"/>
            <a:ext cx="2934604" cy="90953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3.2.</a:t>
            </a:r>
            <a:r>
              <a:rPr lang="ru-RU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Line 5"/>
          <p:cNvCxnSpPr>
            <a:cxnSpLocks noChangeShapeType="1"/>
          </p:cNvCxnSpPr>
          <p:nvPr/>
        </p:nvCxnSpPr>
        <p:spPr bwMode="auto">
          <a:xfrm>
            <a:off x="4894351" y="4043226"/>
            <a:ext cx="177771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Line 5"/>
          <p:cNvCxnSpPr>
            <a:cxnSpLocks noChangeShapeType="1"/>
          </p:cNvCxnSpPr>
          <p:nvPr/>
        </p:nvCxnSpPr>
        <p:spPr bwMode="auto">
          <a:xfrm>
            <a:off x="4871070" y="3404592"/>
            <a:ext cx="252912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101757" y="3212976"/>
            <a:ext cx="2722435" cy="547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3.2.1.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Підтримка волонтерського руху.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Line 22"/>
          <p:cNvCxnSpPr>
            <a:cxnSpLocks noChangeShapeType="1"/>
          </p:cNvCxnSpPr>
          <p:nvPr/>
        </p:nvCxnSpPr>
        <p:spPr bwMode="auto">
          <a:xfrm flipH="1">
            <a:off x="4871070" y="2879503"/>
            <a:ext cx="14814" cy="26377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097524" y="3861048"/>
            <a:ext cx="2726101" cy="4607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Завдання 3.2.2.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об‘єднань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ініціатив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343913" y="2060848"/>
            <a:ext cx="2791853" cy="71278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400" b="1" dirty="0"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uk-UA" altLang="en-US" sz="1400" b="1" dirty="0" smtClean="0">
                <a:latin typeface="Times New Roman" pitchFamily="18" charset="0"/>
                <a:cs typeface="Times New Roman" pitchFamily="18" charset="0"/>
              </a:rPr>
              <a:t>3.3.</a:t>
            </a:r>
            <a:r>
              <a:rPr lang="en-US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сприятливих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en-US" sz="1400" dirty="0" smtClean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altLang="en-US" sz="1400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uk-UA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Line 5"/>
          <p:cNvCxnSpPr>
            <a:cxnSpLocks noChangeShapeType="1"/>
          </p:cNvCxnSpPr>
          <p:nvPr/>
        </p:nvCxnSpPr>
        <p:spPr bwMode="auto">
          <a:xfrm>
            <a:off x="8326982" y="3234009"/>
            <a:ext cx="259572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557670" y="2924944"/>
            <a:ext cx="2650104" cy="11960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3.3.1.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роботодавцями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, центром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професійно-технічним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закладом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кваліфікованими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кадрами.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Line 22"/>
          <p:cNvCxnSpPr>
            <a:cxnSpLocks noChangeShapeType="1"/>
          </p:cNvCxnSpPr>
          <p:nvPr/>
        </p:nvCxnSpPr>
        <p:spPr bwMode="auto">
          <a:xfrm flipH="1">
            <a:off x="8327454" y="2781572"/>
            <a:ext cx="14342" cy="17995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Line 5"/>
          <p:cNvCxnSpPr>
            <a:cxnSpLocks noChangeShapeType="1"/>
          </p:cNvCxnSpPr>
          <p:nvPr/>
        </p:nvCxnSpPr>
        <p:spPr bwMode="auto">
          <a:xfrm>
            <a:off x="8350262" y="4605609"/>
            <a:ext cx="227595" cy="3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553436" y="4259560"/>
            <a:ext cx="2654338" cy="8256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3.3.2.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Сприяння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самозайнятості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профорієнтації, розвиток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лідерських та підприємницьких навичок.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527028" y="2845867"/>
            <a:ext cx="2767977" cy="943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3.1.1.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Сприяння активній участі громадськості у прийнятті рішень стосовно місцевого розвитку, забезпечення відкритості та прозорості у процесі управління.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522795" y="3899520"/>
            <a:ext cx="2772211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3.1.2.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522795" y="4636962"/>
            <a:ext cx="2772211" cy="5202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en-US" sz="1200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altLang="en-US" sz="1200" b="1" dirty="0" smtClean="0">
                <a:latin typeface="Times New Roman" pitchFamily="18" charset="0"/>
                <a:cs typeface="Times New Roman" pitchFamily="18" charset="0"/>
              </a:rPr>
              <a:t>3.1.3.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Цифровізація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публічних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Line 5"/>
          <p:cNvCxnSpPr>
            <a:cxnSpLocks noChangeShapeType="1"/>
          </p:cNvCxnSpPr>
          <p:nvPr/>
        </p:nvCxnSpPr>
        <p:spPr bwMode="auto">
          <a:xfrm>
            <a:off x="1311005" y="4145177"/>
            <a:ext cx="227443" cy="39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3" name="Line 5"/>
          <p:cNvCxnSpPr>
            <a:cxnSpLocks noChangeShapeType="1"/>
          </p:cNvCxnSpPr>
          <p:nvPr/>
        </p:nvCxnSpPr>
        <p:spPr bwMode="auto">
          <a:xfrm>
            <a:off x="1311005" y="4718075"/>
            <a:ext cx="227443" cy="39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087094" y="4365104"/>
            <a:ext cx="273630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вразливих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верст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087094" y="5301208"/>
            <a:ext cx="273630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en-US" sz="1200" b="1" dirty="0" smtClean="0">
                <a:latin typeface="Times New Roman" pitchFamily="18" charset="0"/>
                <a:cs typeface="Times New Roman" pitchFamily="18" charset="0"/>
              </a:rPr>
              <a:t>2.4. </a:t>
            </a:r>
            <a:r>
              <a:rPr lang="ru-RU" altLang="en-US" sz="12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безбар</a:t>
            </a:r>
            <a:r>
              <a:rPr lang="en-US" altLang="en-US" sz="12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altLang="en-US" sz="1200" dirty="0" err="1" smtClean="0">
                <a:latin typeface="Times New Roman" pitchFamily="18" charset="0"/>
                <a:cs typeface="Times New Roman" pitchFamily="18" charset="0"/>
              </a:rPr>
              <a:t>єрного</a:t>
            </a:r>
            <a:r>
              <a:rPr lang="uk-UA" altLang="en-US" sz="1200" dirty="0" smtClean="0">
                <a:latin typeface="Times New Roman" pitchFamily="18" charset="0"/>
                <a:cs typeface="Times New Roman" pitchFamily="18" charset="0"/>
              </a:rPr>
              <a:t> простору.</a:t>
            </a:r>
            <a:r>
              <a:rPr lang="ru-RU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Line 5"/>
          <p:cNvCxnSpPr>
            <a:cxnSpLocks noChangeShapeType="1"/>
          </p:cNvCxnSpPr>
          <p:nvPr/>
        </p:nvCxnSpPr>
        <p:spPr bwMode="auto">
          <a:xfrm>
            <a:off x="4871070" y="4797152"/>
            <a:ext cx="177771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8" name="Line 5"/>
          <p:cNvCxnSpPr>
            <a:cxnSpLocks noChangeShapeType="1"/>
          </p:cNvCxnSpPr>
          <p:nvPr/>
        </p:nvCxnSpPr>
        <p:spPr bwMode="auto">
          <a:xfrm>
            <a:off x="4909323" y="5513664"/>
            <a:ext cx="177771" cy="3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3214886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uk-UA" altLang="en-US" sz="2400" b="1" dirty="0" smtClean="0">
                <a:solidFill>
                  <a:srgbClr val="417F95"/>
                </a:solidFill>
                <a:latin typeface="Times New Roman" pitchFamily="18" charset="0"/>
                <a:cs typeface="Times New Roman" pitchFamily="18" charset="0"/>
              </a:rPr>
              <a:t>Наступний крок – підготовка технічних завдань на </a:t>
            </a:r>
            <a:r>
              <a:rPr lang="uk-UA" altLang="en-US" sz="2400" b="1" dirty="0" err="1" smtClean="0">
                <a:solidFill>
                  <a:srgbClr val="417F95"/>
                </a:solidFill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altLang="en-US" sz="2400" b="1" dirty="0" smtClean="0">
                <a:solidFill>
                  <a:srgbClr val="417F95"/>
                </a:solidFill>
                <a:latin typeface="Times New Roman" pitchFamily="18" charset="0"/>
                <a:cs typeface="Times New Roman" pitchFamily="18" charset="0"/>
              </a:rPr>
              <a:t> розвитку. До кожного завдання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9142810" y="6492876"/>
            <a:ext cx="284443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en-US" altLang="en-US" sz="1600" dirty="0"/>
          </a:p>
        </p:txBody>
      </p:sp>
      <p:graphicFrame>
        <p:nvGraphicFramePr>
          <p:cNvPr id="13726" name="Group 414"/>
          <p:cNvGraphicFramePr>
            <a:graphicFrameLocks noGrp="1"/>
          </p:cNvGraphicFramePr>
          <p:nvPr/>
        </p:nvGraphicFramePr>
        <p:xfrm>
          <a:off x="3142878" y="188639"/>
          <a:ext cx="8568952" cy="6908100"/>
        </p:xfrm>
        <a:graphic>
          <a:graphicData uri="http://schemas.openxmlformats.org/drawingml/2006/table">
            <a:tbl>
              <a:tblPr/>
              <a:tblGrid>
                <a:gridCol w="2553026"/>
                <a:gridCol w="1003771"/>
                <a:gridCol w="1368170"/>
                <a:gridCol w="1446417"/>
                <a:gridCol w="2197568"/>
              </a:tblGrid>
              <a:tr h="38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Завдання Стратегії, якому відповідає проект: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1.2.2. Забезпечення функціонування мережі центрів надання адміністративних послуг.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Назва проекту: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1.12. Створення міськобласного центру надання адміністративних послуг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4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Цілі проекту: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Реконструкція приміщення адміністративної будівлі за адресою: м. Рівне, майдан Просвіти, 2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Територія на яку проект матиме вплив: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м. Рівне (в т.ч. регіональний аспект)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Орієнтовна кількість отримувачів вигод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За січень-листопад 2013 року центром надання адміністративних послуг у м. Рівне надано суб’єктам звернень понад 28 тис. результатів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адмінпослуг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 розширенням матеріально-технічної бази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ЦНАПу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передбачається збільшення обслуговування суб’єктів звернень та надання понад 20 тис.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адмінпослуг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74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Стислий опис проекту: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Тимчасове (діюче) приміщення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ЦНАПу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у м. Рівне складає 192,2 м</a:t>
                      </a:r>
                      <a:r>
                        <a:rPr kumimoji="0" lang="uk-UA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вул.Степана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Бандери, 59). В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ЦНАПі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укомплектовано 7 робочих місць для адміністраторів. На даний час,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ЦНАПом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надається суб’єктам звернень – 38 адміністративні послуги виключно виконавчих органів Рівненської міської ради.</a:t>
                      </a:r>
                      <a:endParaRPr kumimoji="0" lang="uk-UA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Виконавчим комітетом Рівненської міської ради спільно з облдержадміністрацією здійснюються відповідні організаційні заходи стосовно розширення матеріально-технічної бази для розміщення </a:t>
                      </a:r>
                      <a:r>
                        <a:rPr kumimoji="0" lang="uk-UA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ЦНАПу</a:t>
                      </a: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для включення переліку та надання адміністративних послуг територіальних органів міністерств та відомств через міський ЦНАП.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Очікувані результати: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53988" algn="l"/>
                        </a:tabLst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Реалізація вказаного проекту дасть можливість повноцінно забезпечити виконання основних вимог Закону України “Про адміністративні послуги”, постанови КМУ від 01.08.2013 № 588 та розпорядження КМУ від 16.05.2014 № 523.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Ключові заходи проекту: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53988" algn="l"/>
                        </a:tabLst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Підготовка проектно-кошторисної документації на ремонт приміщення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53988" algn="l"/>
                        </a:tabLst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Проведення ремонту приміщення ЦНАПу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53988" algn="l"/>
                        </a:tabLst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Закупівля і встановлення обладнання ЦНАПу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53988" algn="l"/>
                        </a:tabLst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Навчання працівників ЦНАПу.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Період здійснення: 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2023 – 2025 роки: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71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Орієнтовна вартість проекту, тис. грн.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Разом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371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Джерела фінансування: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Державний, обласний та міський бюджет м. Рівне, кошти проектів та програм МТД, кошти інвесторів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Ключові потенційні учасники реалізації проекту: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Виконавчий комітет Рівненської міської ради;</a:t>
                      </a:r>
                      <a:endParaRPr kumimoji="0" lang="uk-UA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Територіальні органи міністерств та інших центральних органів виконавчої влади (суб’єкти надання адміністративних послуг);</a:t>
                      </a:r>
                      <a:endParaRPr kumimoji="0" lang="uk-UA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Причетні установи та організації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44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Інше: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4" marR="121904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F1C628B-7624-D7BB-C8B5-3D63F1CA216D}"/>
              </a:ext>
            </a:extLst>
          </p:cNvPr>
          <p:cNvSpPr/>
          <p:nvPr/>
        </p:nvSpPr>
        <p:spPr>
          <a:xfrm>
            <a:off x="5519142" y="1376772"/>
            <a:ext cx="4032448" cy="4104456"/>
          </a:xfrm>
          <a:prstGeom prst="ellipse">
            <a:avLst/>
          </a:prstGeom>
          <a:solidFill>
            <a:srgbClr val="E9BE8C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2169FAC9-F04C-C68E-29EB-4F406A384EFE}"/>
              </a:ext>
            </a:extLst>
          </p:cNvPr>
          <p:cNvSpPr/>
          <p:nvPr/>
        </p:nvSpPr>
        <p:spPr>
          <a:xfrm>
            <a:off x="2998862" y="1376772"/>
            <a:ext cx="4032448" cy="4104456"/>
          </a:xfrm>
          <a:prstGeom prst="ellipse">
            <a:avLst/>
          </a:prstGeom>
          <a:solidFill>
            <a:srgbClr val="77A28F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55;p16">
            <a:extLst>
              <a:ext uri="{FF2B5EF4-FFF2-40B4-BE49-F238E27FC236}">
                <a16:creationId xmlns="" xmlns:a16="http://schemas.microsoft.com/office/drawing/2014/main" id="{84CA85D9-6BBE-103B-ECAA-5A7C1E47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758" y="2240868"/>
            <a:ext cx="8342312" cy="21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Подальші</a:t>
            </a:r>
            <a:r>
              <a:rPr lang="ru-RU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кроки: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400" dirty="0"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загальний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огляд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графіку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роботи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зі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стратегічного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планування</a:t>
            </a:r>
            <a:endParaRPr lang="ru-RU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Montserrat Black" panose="00000A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5326983" y="2852936"/>
            <a:ext cx="6816895" cy="395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  <a:defRPr/>
            </a:pPr>
            <a:r>
              <a:rPr lang="uk-UA" spc="-15" dirty="0">
                <a:latin typeface="Times New Roman" pitchFamily="18" charset="0"/>
                <a:cs typeface="Times New Roman" pitchFamily="18" charset="0"/>
              </a:rPr>
              <a:t>Визначення стратегічних, оперативних цілей та завдань стратегії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7046" y="2782810"/>
            <a:ext cx="910048" cy="554037"/>
          </a:xfrm>
          <a:prstGeom prst="rect">
            <a:avLst/>
          </a:prstGeom>
          <a:solidFill>
            <a:srgbClr val="4D64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uk-UA" sz="3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4156593" y="3925362"/>
            <a:ext cx="910048" cy="554038"/>
          </a:xfrm>
          <a:prstGeom prst="rect">
            <a:avLst/>
          </a:prstGeom>
          <a:solidFill>
            <a:srgbClr val="4D64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3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27"/>
          <p:cNvSpPr>
            <a:spLocks noChangeArrowheads="1"/>
          </p:cNvSpPr>
          <p:nvPr/>
        </p:nvSpPr>
        <p:spPr bwMode="auto">
          <a:xfrm>
            <a:off x="5303118" y="1433013"/>
            <a:ext cx="6685679" cy="395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  <a:defRPr/>
            </a:pPr>
            <a:r>
              <a:rPr lang="uk-UA" spc="-15" dirty="0">
                <a:latin typeface="Times New Roman" pitchFamily="18" charset="0"/>
                <a:cs typeface="Times New Roman" pitchFamily="18" charset="0"/>
              </a:rPr>
              <a:t>Презе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нтація попередніх напрацювань (</a:t>
            </a:r>
            <a:r>
              <a:rPr lang="uk-UA" spc="-15" dirty="0">
                <a:latin typeface="Times New Roman" pitchFamily="18" charset="0"/>
                <a:cs typeface="Times New Roman" pitchFamily="18" charset="0"/>
              </a:rPr>
              <a:t>стратегічне бачення, SWOT-аналіз,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порівняльні переваги, виклики та ризики)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4181990" y="1499687"/>
            <a:ext cx="910048" cy="552450"/>
          </a:xfrm>
          <a:prstGeom prst="rect">
            <a:avLst/>
          </a:prstGeom>
          <a:solidFill>
            <a:srgbClr val="4D64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3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Box 23"/>
          <p:cNvSpPr txBox="1">
            <a:spLocks noChangeArrowheads="1"/>
          </p:cNvSpPr>
          <p:nvPr/>
        </p:nvSpPr>
        <p:spPr bwMode="auto">
          <a:xfrm>
            <a:off x="5364493" y="5148481"/>
            <a:ext cx="672165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кроки  – 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alt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6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uk-UA" alt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379257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1" y="3068639"/>
            <a:ext cx="4025376" cy="6254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uk-UA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endParaRPr lang="en-US" altLang="uk-UA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uk-UA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5375126" y="3996353"/>
            <a:ext cx="6184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Оголошення </a:t>
            </a:r>
            <a:r>
              <a:rPr lang="uk-UA" altLang="en-US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відбір ідей </a:t>
            </a:r>
            <a:r>
              <a:rPr lang="uk-UA" altLang="en-US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4188340" y="5159595"/>
            <a:ext cx="910048" cy="554037"/>
          </a:xfrm>
          <a:prstGeom prst="rect">
            <a:avLst/>
          </a:prstGeom>
          <a:solidFill>
            <a:srgbClr val="4D64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altLang="uk-UA" sz="3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B6EF6C45-BBF9-FBC2-4997-5EA28A644AE1}"/>
              </a:ext>
            </a:extLst>
          </p:cNvPr>
          <p:cNvSpPr txBox="1">
            <a:spLocks noChangeArrowheads="1"/>
          </p:cNvSpPr>
          <p:nvPr/>
        </p:nvSpPr>
        <p:spPr>
          <a:xfrm>
            <a:off x="694606" y="1628800"/>
            <a:ext cx="9145016" cy="4176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-2" y="0"/>
          <a:ext cx="12190414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67216"/>
                <a:gridCol w="6023198"/>
              </a:tblGrid>
              <a:tr h="302325">
                <a:tc>
                  <a:txBody>
                    <a:bodyPr/>
                    <a:lstStyle/>
                    <a:p>
                      <a:pPr algn="ctr"/>
                      <a:r>
                        <a:rPr lang="uk-UA" altLang="en-US" sz="13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Сильні сторони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3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СЛАБКІ сторони</a:t>
                      </a:r>
                      <a:endParaRPr lang="uk-UA" sz="1300" dirty="0" smtClean="0"/>
                    </a:p>
                  </a:txBody>
                  <a:tcPr/>
                </a:tc>
              </a:tr>
              <a:tr h="6555675">
                <a:tc>
                  <a:txBody>
                    <a:bodyPr/>
                    <a:lstStyle/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Компактна, комфортна та чиста територія громади;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Позитивна вікова структура населення громади, де найбільшу частку (74%) становлять особи працездатного віку, а пенсіонери лише – 11%;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на території МТГ підприємства загальнодержавного значення ВП «Хмельницька АЕС»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НАЕК «Енергоатом», яке створює більшу частину високооплачуваних робочих місць, що суттєво впливає на середній рівень доходів населення та є основним бюджетоутворюючим платником податків МТГ;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Середній рівень заробітної плати у громаді вищий ніж в області;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базових планувальних документів для розвитку соціально-побутової інфраструктури та бізнесу;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Сприятлива екологічна ситуація, стан атмосферного повітря, водних ресурсів, ґрунтів  перебуває в межах норми, збережено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біорізноманіття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природи;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забезпеченості енергетичними ресурсами та потужна система енергомереж;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Достатня кількість водних ресурсів для розвитку тепличного господарства;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родовищ піску та глини для розвитку будівельної галузі;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 природні рекреаційні ресурси для відпочинку; 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Розвинена соціальна інфраструктура, а саме: спортивні, культурні, освітні та медичні об’єкти для забезпечення базових потреб мешканців громади;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Впроваджена комплексна система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відеоспостереження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підвищення рівня  безпеки мешканців;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фінансової самостійності бюджету;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Порівняно нижчі з обласними тарифи на послуги теплопостачання;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Низькі ставки місцевих податків для підприємців порівняно з іншими містами;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Досвід ефективної співпраці з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проєктами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міжнародної технічної допомоги по залученню інвестицій та впровадженню енергозберігаючих технологій.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Природне та міграційне скорочення населення 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безробіття;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достатньої кількості вільних земельних ділянок для впровадження господарської діяльності;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системи переробки твердих побутових відходів;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Зношеність основних фондів: інженерних мереж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тепло-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водопостачання та водовідведення житлово-комунального господарства;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інфраструктури для організованого дозвілля жителів (торгівельно-розважальні центри);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Недостатня кількість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облаштованих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захисних споруд цивільного захисту;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Нестача публічних просторів для громадської та ділової активності;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Недостатній рівень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цифровізації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базових публічних сервісів;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Монопрофільність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громади (залежність бюджету від надходжень одного платника податків);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Значна частка обсягу вилучення коштів з бюджету громади до державного бюджету через реверсну дотацію. Недостатнє фінансове забезпечення делегованих державою повноважень ОМС;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ініціативи серед суб’єктів малого та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мікропідприємництва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щодо актуалізації бізнесу до потреб споживачів;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Високі страхові складові інвестиційних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що зумовлені ризиком розташування поблизу  АЕС;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Низький рівень громадської активності мешканців  щодо розвитку громади.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3" y="0"/>
          <a:ext cx="12190414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5207"/>
                <a:gridCol w="6095207"/>
              </a:tblGrid>
              <a:tr h="578516"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МОЖЛИВОСТІ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ЗАГРОЗИ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6279484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Поліпшення бізнес-клімату в Україні, вдосконалення системи стимулювання розвитку малого та середнього бізнесу;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Будівництво нових енергоблоків, що сприятиме створенню нових робочих місць та збільшенню надходжень до бюджету громади;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Участь у державних та регіональних програмах розвитку;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Підвищення інвестиційної привабливості, зростання іміджу, посилення інтересу до громади;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Міжнародна підтримка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Продовження воєнних дій на території України;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Погіршення демографічної ситуації в країні;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Відтік висококваліфікованих трудових кадрів за кордон;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Нестабільність національної валюти та інфляція;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Загроза світової економічної кризи;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Трансформація форми власності ВП «Хмельницька АЕС» 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НАЕК «Енергоатом» (корпоратизація) із можливим скороченням чисельності персоналу;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Зростання вартості енергоресурсів, висока вартість землі, нерухомості, орендної плати для малого та середнього бізнесу;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Негативні зміни у національному законодавстві;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Виникнення надзвичайних ситуацій природного та техногенного характеру;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Підвищення податкового навантаження на суб’єкти господарської діяльності. </a:t>
                      </a:r>
                    </a:p>
                    <a:p>
                      <a:endPara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166" y="260648"/>
            <a:ext cx="645524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566" y="260648"/>
            <a:ext cx="540610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39622" y="500388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Виклики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902" y="5013176"/>
            <a:ext cx="2302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Порівняльні переваги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862" y="260648"/>
            <a:ext cx="591065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63358" y="6165304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Ризики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 flipV="1">
            <a:off x="622598" y="2410916"/>
            <a:ext cx="3240360" cy="1090092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rot="10800000"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b="1" dirty="0" err="1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Стратегічн</a:t>
            </a:r>
            <a:r>
              <a:rPr lang="uk-UA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а ціль</a:t>
            </a:r>
            <a:r>
              <a:rPr lang="en-GB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 № 1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flipV="1">
            <a:off x="4474233" y="2492896"/>
            <a:ext cx="3240360" cy="1007542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rot="10800000" lIns="90000" tIns="46800" rIns="90000" bIns="46800">
            <a:flatTx/>
          </a:bodyPr>
          <a:lstStyle/>
          <a:p>
            <a:pPr algn="ctr" defTabSz="449263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b="1" dirty="0" err="1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Стратегічн</a:t>
            </a:r>
            <a:r>
              <a:rPr lang="uk-UA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а ціль</a:t>
            </a:r>
            <a:r>
              <a:rPr lang="en-GB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№ 2</a:t>
            </a:r>
          </a:p>
          <a:p>
            <a:pPr defTabSz="449263" eaLnBrk="1" hangingPunct="1">
              <a:buClr>
                <a:srgbClr val="010101"/>
              </a:buClr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400" b="1" dirty="0">
              <a:solidFill>
                <a:srgbClr val="01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V="1">
            <a:off x="8463451" y="2348879"/>
            <a:ext cx="3248380" cy="1148384"/>
          </a:xfrm>
          <a:prstGeom prst="downArrowCallout">
            <a:avLst>
              <a:gd name="adj1" fmla="val 110486"/>
              <a:gd name="adj2" fmla="val 78314"/>
              <a:gd name="adj3" fmla="val 22699"/>
              <a:gd name="adj4" fmla="val 66824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lIns="90000" tIns="46800" rIns="90000" bIns="46800">
            <a:flatTx/>
          </a:bodyPr>
          <a:lstStyle/>
          <a:p>
            <a:pPr algn="ctr" defTabSz="449263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b="1" dirty="0" err="1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Стратегічн</a:t>
            </a:r>
            <a:r>
              <a:rPr lang="uk-UA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а ціль</a:t>
            </a:r>
            <a:r>
              <a:rPr lang="en-GB" altLang="en-US" sz="24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№ ...</a:t>
            </a:r>
          </a:p>
          <a:p>
            <a:pPr defTabSz="449263" eaLnBrk="1" hangingPunct="1">
              <a:buClr>
                <a:srgbClr val="010101"/>
              </a:buClr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400" b="1" dirty="0">
              <a:solidFill>
                <a:srgbClr val="01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478265" y="4076700"/>
            <a:ext cx="3233565" cy="28840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uk-UA" altLang="en-US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ЦІЛЬ № 2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478265" y="3644900"/>
            <a:ext cx="3233566" cy="288156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 </a:t>
            </a:r>
            <a:r>
              <a:rPr lang="en-GB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ЦІЛЬ № 1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5400000">
            <a:off x="8290886" y="4664118"/>
            <a:ext cx="1193800" cy="666664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1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-5400000">
            <a:off x="9244055" y="4683435"/>
            <a:ext cx="1192213" cy="670895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2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5400000">
            <a:off x="10924291" y="4683434"/>
            <a:ext cx="1192213" cy="670897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...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rot="-5400000">
            <a:off x="10135055" y="4685551"/>
            <a:ext cx="1192213" cy="666663"/>
          </a:xfrm>
          <a:prstGeom prst="rightArrow">
            <a:avLst>
              <a:gd name="adj1" fmla="val 72676"/>
              <a:gd name="adj2" fmla="val 29062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3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11030" y="4076700"/>
            <a:ext cx="3240360" cy="288404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uk-UA" altLang="en-US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ЦІЛЬ № ...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439022" y="3635375"/>
            <a:ext cx="3312368" cy="225673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en-GB" altLang="en-US" sz="11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ЦІЛЬ № 1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-5400000">
            <a:off x="4285823" y="4704335"/>
            <a:ext cx="1193800" cy="662430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1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rot="-5400000">
            <a:off x="5172590" y="4702219"/>
            <a:ext cx="1193800" cy="666663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2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rot="-5400000">
            <a:off x="6960941" y="4697986"/>
            <a:ext cx="1193800" cy="675129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...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 rot="-5400000">
            <a:off x="6174200" y="4700103"/>
            <a:ext cx="1193800" cy="670895"/>
          </a:xfrm>
          <a:prstGeom prst="rightArrow">
            <a:avLst>
              <a:gd name="adj1" fmla="val 72676"/>
              <a:gd name="adj2" fmla="val 2891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3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22598" y="4077072"/>
            <a:ext cx="3119182" cy="24814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200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uk-UA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200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ЦІЛЬ № ...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22598" y="3613150"/>
            <a:ext cx="3119182" cy="247898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 algn="ctr"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en-US" sz="1200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ОПЕРАЦІЙНА </a:t>
            </a:r>
            <a:r>
              <a:rPr lang="en-GB" altLang="en-US" sz="1200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ЦІЛЬ № 1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 rot="-5400000">
            <a:off x="323331" y="4697986"/>
            <a:ext cx="1193800" cy="675129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1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 rot="-5400000">
            <a:off x="1126236" y="4683434"/>
            <a:ext cx="1192213" cy="670897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eaVert" lIns="90000" tIns="46800" rIns="90000" bIns="4680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9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2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 rot="-5400000">
            <a:off x="2996333" y="4702219"/>
            <a:ext cx="1193800" cy="666663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eaVert" lIns="90000" tIns="46800" rIns="90000" bIns="4680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9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...</a:t>
            </a:r>
            <a:r>
              <a:rPr lang="en-GB" altLang="en-US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 rot="-5400000">
            <a:off x="2105333" y="4704335"/>
            <a:ext cx="1193800" cy="662430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eaVert" lIns="90000" tIns="46800" rIns="90000" bIns="4680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9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58009" y="908720"/>
            <a:ext cx="727280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Стратегічне б</a:t>
            </a:r>
            <a:r>
              <a:rPr lang="en-GB" altLang="en-US" sz="2400" b="1" dirty="0" err="1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ачення</a:t>
            </a:r>
            <a:r>
              <a:rPr lang="en-GB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b="1" dirty="0" err="1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громади</a:t>
            </a:r>
            <a:r>
              <a:rPr lang="en-GB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2400" dirty="0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-5400000">
            <a:off x="1134637" y="4681895"/>
            <a:ext cx="1192213" cy="670897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2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-5400000">
            <a:off x="3004734" y="4700680"/>
            <a:ext cx="1193800" cy="666663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...</a:t>
            </a:r>
            <a:r>
              <a:rPr lang="en-GB" altLang="en-US" sz="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 rot="-5400000">
            <a:off x="2113734" y="4702796"/>
            <a:ext cx="1193800" cy="662430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rot="10800000" vert="vert270" lIns="90000" tIns="46800" rIns="90000" bIns="46800" anchor="t" anchorCtr="0">
            <a:flatTx/>
          </a:bodyPr>
          <a:lstStyle/>
          <a:p>
            <a:pPr defTabSz="449263" eaLnBrk="1" hangingPunct="1">
              <a:buClr>
                <a:srgbClr val="01010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70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ЗА ВД.   3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4606" y="2780928"/>
            <a:ext cx="10548379" cy="23762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710830" y="1556792"/>
            <a:ext cx="727280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Стратегічне б</a:t>
            </a:r>
            <a:r>
              <a:rPr lang="en-GB" altLang="en-US" sz="2400" b="1" dirty="0" err="1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ачення</a:t>
            </a:r>
            <a:r>
              <a:rPr lang="en-GB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b="1" dirty="0" err="1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громади</a:t>
            </a:r>
            <a:r>
              <a:rPr lang="en-GB" altLang="en-US" sz="2400" b="1" dirty="0" smtClean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622" y="2708920"/>
            <a:ext cx="102971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міська територіальна громада –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громада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промислово розвиненою енергетичною галуззю та успішним підприємництвом.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 Комфортна та безпечна громада з покращеною інфраструктурою для проживання мешканців.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Територія чистого навколишнього середовища з мальовничою природою, розташована на пісках Малого Поліського краю та є дружньою до довкілля.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Уславлена громада культурних та спортивних талантів з високим освітнім/інтелектуальними потенціалом.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58702" y="606950"/>
            <a:ext cx="9144000" cy="6060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 СТРАТЕГІЇ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4"/>
          <p:cNvSpPr>
            <a:spLocks noGrp="1"/>
          </p:cNvSpPr>
          <p:nvPr>
            <p:ph idx="1"/>
          </p:nvPr>
        </p:nvSpPr>
        <p:spPr>
          <a:xfrm>
            <a:off x="2275807" y="1736134"/>
            <a:ext cx="6710362" cy="3742135"/>
          </a:xfrm>
        </p:spPr>
        <p:txBody>
          <a:bodyPr/>
          <a:lstStyle/>
          <a:p>
            <a:pPr algn="ctr">
              <a:buFontTx/>
              <a:buNone/>
            </a:pPr>
            <a:endParaRPr lang="sr-Latn-BA" sz="1200" b="1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34" name="Picture 3" descr="C:\Users\mpavlica\Desktop\Untitled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1709068" y="1626000"/>
            <a:ext cx="9144000" cy="452556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939631" y="1603012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Стратегічне фокусування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0719" y="2335142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1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98256" y="2335142"/>
            <a:ext cx="1697037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en-US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0257" y="2335142"/>
            <a:ext cx="1697037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3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16207" y="2335142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1070" y="1975102"/>
            <a:ext cx="3024336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Стратегічне бачення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7054" y="2911206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Фокусування компонентів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53694" y="3339479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економічного розвитку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18248" y="3339479"/>
            <a:ext cx="1697038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соціального розвитку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03318" y="3343254"/>
            <a:ext cx="2016224" cy="53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захисту та поліпшення довкілля</a:t>
            </a:r>
            <a:endParaRPr lang="ru-RU" sz="14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50607" y="5865222"/>
            <a:ext cx="4891087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Визначення показників для моніторингу та оцінки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4744" y="2969621"/>
            <a:ext cx="235013" cy="1938338"/>
          </a:xfrm>
          <a:prstGeom prst="rect">
            <a:avLst/>
          </a:prstGeom>
          <a:solidFill>
            <a:schemeClr val="bg1"/>
          </a:solidFill>
        </p:spPr>
        <p:txBody>
          <a:bodyPr vert="vert" lIns="13500" tIns="13500" rIns="13500" bIns="1350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стратегії</a:t>
            </a:r>
            <a:endParaRPr lang="ru-RU" sz="13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7294" y="4821044"/>
            <a:ext cx="12334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1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07857" y="4821044"/>
            <a:ext cx="12334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2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11293" y="4821044"/>
            <a:ext cx="12334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3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00432" y="4821044"/>
            <a:ext cx="12334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...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3744" y="5299675"/>
            <a:ext cx="754063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01343" y="5299675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5744" y="5299675"/>
            <a:ext cx="754063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3343" y="5299675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35056" y="5299675"/>
            <a:ext cx="754062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52657" y="5299675"/>
            <a:ext cx="8270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36893" y="5299675"/>
            <a:ext cx="755650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54493" y="5299675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43430" y="2969621"/>
            <a:ext cx="235013" cy="1938338"/>
          </a:xfrm>
          <a:prstGeom prst="rect">
            <a:avLst/>
          </a:prstGeom>
          <a:solidFill>
            <a:schemeClr val="bg1"/>
          </a:solidFill>
        </p:spPr>
        <p:txBody>
          <a:bodyPr vert="vert" lIns="13500" tIns="13500" rIns="13500" bIns="1350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Реалізація стратегії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27054" y="3991326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Програмування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</Template>
  <TotalTime>3462</TotalTime>
  <Words>2080</Words>
  <Application>Microsoft Office PowerPoint</Application>
  <PresentationFormat>Произвольный</PresentationFormat>
  <Paragraphs>265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Custom Design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ОГЛЯД СТРАТЕГІЇ</vt:lpstr>
      <vt:lpstr>Стратегічні та оперативні цілі Державної стратегії регіонального розвитку України </vt:lpstr>
      <vt:lpstr>Стратегічні та оперативні цілі Стратегії регіонального розвитку Хмельницької області </vt:lpstr>
      <vt:lpstr>Слайд 12</vt:lpstr>
      <vt:lpstr>Слайд 13</vt:lpstr>
      <vt:lpstr>Слайд 14</vt:lpstr>
      <vt:lpstr>Наступний крок – підготовка технічних завдань на проєкти розвитку. До кожного завдання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Agenciya</dc:creator>
  <cp:lastModifiedBy>Agenciya</cp:lastModifiedBy>
  <cp:revision>243</cp:revision>
  <dcterms:created xsi:type="dcterms:W3CDTF">2023-07-27T06:54:32Z</dcterms:created>
  <dcterms:modified xsi:type="dcterms:W3CDTF">2024-01-04T14:17:20Z</dcterms:modified>
</cp:coreProperties>
</file>